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74"/>
  </p:notesMasterIdLst>
  <p:sldIdLst>
    <p:sldId id="256" r:id="rId5"/>
    <p:sldId id="257" r:id="rId6"/>
    <p:sldId id="259" r:id="rId7"/>
    <p:sldId id="260" r:id="rId8"/>
    <p:sldId id="305" r:id="rId9"/>
    <p:sldId id="261" r:id="rId10"/>
    <p:sldId id="262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306" r:id="rId19"/>
    <p:sldId id="271" r:id="rId20"/>
    <p:sldId id="272" r:id="rId21"/>
    <p:sldId id="276" r:id="rId22"/>
    <p:sldId id="273" r:id="rId23"/>
    <p:sldId id="274" r:id="rId24"/>
    <p:sldId id="275" r:id="rId25"/>
    <p:sldId id="277" r:id="rId26"/>
    <p:sldId id="278" r:id="rId27"/>
    <p:sldId id="279" r:id="rId28"/>
    <p:sldId id="280" r:id="rId29"/>
    <p:sldId id="288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9" r:id="rId38"/>
    <p:sldId id="290" r:id="rId39"/>
    <p:sldId id="291" r:id="rId40"/>
    <p:sldId id="292" r:id="rId41"/>
    <p:sldId id="295" r:id="rId42"/>
    <p:sldId id="293" r:id="rId43"/>
    <p:sldId id="297" r:id="rId44"/>
    <p:sldId id="298" r:id="rId45"/>
    <p:sldId id="299" r:id="rId46"/>
    <p:sldId id="296" r:id="rId47"/>
    <p:sldId id="300" r:id="rId48"/>
    <p:sldId id="301" r:id="rId49"/>
    <p:sldId id="302" r:id="rId50"/>
    <p:sldId id="307" r:id="rId51"/>
    <p:sldId id="303" r:id="rId52"/>
    <p:sldId id="304" r:id="rId53"/>
    <p:sldId id="308" r:id="rId54"/>
    <p:sldId id="309" r:id="rId55"/>
    <p:sldId id="263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67A88B-9E26-45F8-B156-89DDB04D781E}" v="3" dt="2023-07-06T17:15:56.5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10" autoAdjust="0"/>
    <p:restoredTop sz="94681"/>
  </p:normalViewPr>
  <p:slideViewPr>
    <p:cSldViewPr snapToGrid="0">
      <p:cViewPr varScale="1">
        <p:scale>
          <a:sx n="108" d="100"/>
          <a:sy n="108" d="100"/>
        </p:scale>
        <p:origin x="176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notesMaster" Target="notesMasters/notesMaster1.xml"/><Relationship Id="rId79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4244B6-CE24-46BF-ACD4-F016C34572A1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7E6157-36E9-4B79-87CE-B96285F27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278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E6157-36E9-4B79-87CE-B96285F272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49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058D6-6057-2743-A64E-D7C08BCF4210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BA799-9D8D-BC47-91D4-9947F748F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984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058D6-6057-2743-A64E-D7C08BCF4210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BA799-9D8D-BC47-91D4-9947F748F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158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058D6-6057-2743-A64E-D7C08BCF4210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BA799-9D8D-BC47-91D4-9947F748F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114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058D6-6057-2743-A64E-D7C08BCF4210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BA799-9D8D-BC47-91D4-9947F748F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581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058D6-6057-2743-A64E-D7C08BCF4210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BA799-9D8D-BC47-91D4-9947F748F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40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058D6-6057-2743-A64E-D7C08BCF4210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BA799-9D8D-BC47-91D4-9947F748F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3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058D6-6057-2743-A64E-D7C08BCF4210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BA799-9D8D-BC47-91D4-9947F748F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79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058D6-6057-2743-A64E-D7C08BCF4210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BA799-9D8D-BC47-91D4-9947F748F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255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058D6-6057-2743-A64E-D7C08BCF4210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BA799-9D8D-BC47-91D4-9947F748F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058D6-6057-2743-A64E-D7C08BCF4210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BA799-9D8D-BC47-91D4-9947F748F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597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058D6-6057-2743-A64E-D7C08BCF4210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BA799-9D8D-BC47-91D4-9947F748F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860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058D6-6057-2743-A64E-D7C08BCF4210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BA799-9D8D-BC47-91D4-9947F748F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834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7.jpg"/><Relationship Id="rId7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7.jpg"/><Relationship Id="rId7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7.jpg"/><Relationship Id="rId7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7.jpg"/><Relationship Id="rId7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2.png"/><Relationship Id="rId10" Type="http://schemas.openxmlformats.org/officeDocument/2006/relationships/image" Target="../media/image49.png"/><Relationship Id="rId4" Type="http://schemas.openxmlformats.org/officeDocument/2006/relationships/image" Target="../media/image41.png"/><Relationship Id="rId9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gif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e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image" Target="../media/image65.png"/><Relationship Id="rId7" Type="http://schemas.openxmlformats.org/officeDocument/2006/relationships/image" Target="../media/image7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e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2.jp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5.png"/><Relationship Id="rId7" Type="http://schemas.openxmlformats.org/officeDocument/2006/relationships/image" Target="../media/image7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e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709CB5-EF17-393A-3021-79087A86D73F}"/>
              </a:ext>
            </a:extLst>
          </p:cNvPr>
          <p:cNvSpPr/>
          <p:nvPr/>
        </p:nvSpPr>
        <p:spPr>
          <a:xfrm>
            <a:off x="0" y="2514600"/>
            <a:ext cx="9144000" cy="1828800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Acoustic Detection of Room Shape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AF22CD-04DA-B5A5-95B8-3E49B33F0DE4}"/>
              </a:ext>
            </a:extLst>
          </p:cNvPr>
          <p:cNvSpPr txBox="1"/>
          <p:nvPr/>
        </p:nvSpPr>
        <p:spPr>
          <a:xfrm>
            <a:off x="2654423" y="4538255"/>
            <a:ext cx="383515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Joshua Morgan, Anish Phule, Zaiyue Lu</a:t>
            </a:r>
          </a:p>
        </p:txBody>
      </p:sp>
    </p:spTree>
    <p:extLst>
      <p:ext uri="{BB962C8B-B14F-4D97-AF65-F5344CB8AC3E}">
        <p14:creationId xmlns:p14="http://schemas.microsoft.com/office/powerpoint/2010/main" val="4203528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42C97-8BD7-45FB-8A6D-388A1AB84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n-lt"/>
              </a:rPr>
              <a:t>Higher order image sources correspond to multiple reflections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66CCEB-C5D8-17CB-3A36-DC20ED62E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839" y="4970885"/>
            <a:ext cx="799530" cy="922092"/>
          </a:xfr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6BE471E-B090-FD68-375E-6A8156828950}"/>
              </a:ext>
            </a:extLst>
          </p:cNvPr>
          <p:cNvGrpSpPr/>
          <p:nvPr/>
        </p:nvGrpSpPr>
        <p:grpSpPr>
          <a:xfrm>
            <a:off x="1771656" y="4927106"/>
            <a:ext cx="3337200" cy="1009650"/>
            <a:chOff x="2668300" y="4119238"/>
            <a:chExt cx="3337200" cy="100965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5263B03-368C-4E51-70F9-2CDDC996B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9200" y="4119238"/>
              <a:ext cx="876300" cy="1009650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7BFCF02-2776-D199-0B57-9324783D42F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300" y="4624063"/>
              <a:ext cx="2585187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7CE475-AF31-56FD-48A8-70EC32232A17}"/>
              </a:ext>
            </a:extLst>
          </p:cNvPr>
          <p:cNvCxnSpPr/>
          <p:nvPr/>
        </p:nvCxnSpPr>
        <p:spPr>
          <a:xfrm>
            <a:off x="772358" y="3870664"/>
            <a:ext cx="475843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83DB49C-AB60-D688-9FCC-A4867A0EF2B1}"/>
              </a:ext>
            </a:extLst>
          </p:cNvPr>
          <p:cNvSpPr txBox="1"/>
          <p:nvPr/>
        </p:nvSpPr>
        <p:spPr>
          <a:xfrm>
            <a:off x="809454" y="5899718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Source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F6A5F52-FC9D-CBFB-F0F7-B65C40D9B065}"/>
              </a:ext>
            </a:extLst>
          </p:cNvPr>
          <p:cNvCxnSpPr>
            <a:cxnSpLocks/>
          </p:cNvCxnSpPr>
          <p:nvPr/>
        </p:nvCxnSpPr>
        <p:spPr>
          <a:xfrm>
            <a:off x="5530789" y="3870664"/>
            <a:ext cx="0" cy="22371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CF3E192-430F-96E3-9EF3-BBE37B95EC7D}"/>
              </a:ext>
            </a:extLst>
          </p:cNvPr>
          <p:cNvCxnSpPr>
            <a:cxnSpLocks/>
          </p:cNvCxnSpPr>
          <p:nvPr/>
        </p:nvCxnSpPr>
        <p:spPr>
          <a:xfrm flipV="1">
            <a:off x="1562471" y="3870664"/>
            <a:ext cx="3045040" cy="110022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5F5638-EEFF-4384-B6CB-ED3DEA5C48F4}"/>
              </a:ext>
            </a:extLst>
          </p:cNvPr>
          <p:cNvCxnSpPr/>
          <p:nvPr/>
        </p:nvCxnSpPr>
        <p:spPr>
          <a:xfrm>
            <a:off x="4607511" y="3870664"/>
            <a:ext cx="923278" cy="34622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00B862-7879-F8D4-2474-EAF11D1FE4AF}"/>
              </a:ext>
            </a:extLst>
          </p:cNvPr>
          <p:cNvCxnSpPr/>
          <p:nvPr/>
        </p:nvCxnSpPr>
        <p:spPr>
          <a:xfrm flipH="1">
            <a:off x="4918230" y="4216893"/>
            <a:ext cx="612559" cy="75399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026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42C97-8BD7-45FB-8A6D-388A1AB84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n-lt"/>
              </a:rPr>
              <a:t>Higher order image sources correspond to multiple reflections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66CCEB-C5D8-17CB-3A36-DC20ED62E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839" y="4970885"/>
            <a:ext cx="799530" cy="922092"/>
          </a:xfr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6BE471E-B090-FD68-375E-6A8156828950}"/>
              </a:ext>
            </a:extLst>
          </p:cNvPr>
          <p:cNvGrpSpPr/>
          <p:nvPr/>
        </p:nvGrpSpPr>
        <p:grpSpPr>
          <a:xfrm>
            <a:off x="1771656" y="4927106"/>
            <a:ext cx="3337200" cy="1009650"/>
            <a:chOff x="2668300" y="4119238"/>
            <a:chExt cx="3337200" cy="100965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5263B03-368C-4E51-70F9-2CDDC996B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9200" y="4119238"/>
              <a:ext cx="876300" cy="1009650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7BFCF02-2776-D199-0B57-9324783D42F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300" y="4624063"/>
              <a:ext cx="2585187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7CE475-AF31-56FD-48A8-70EC32232A17}"/>
              </a:ext>
            </a:extLst>
          </p:cNvPr>
          <p:cNvCxnSpPr/>
          <p:nvPr/>
        </p:nvCxnSpPr>
        <p:spPr>
          <a:xfrm>
            <a:off x="772358" y="3870664"/>
            <a:ext cx="475843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83DB49C-AB60-D688-9FCC-A4867A0EF2B1}"/>
              </a:ext>
            </a:extLst>
          </p:cNvPr>
          <p:cNvSpPr txBox="1"/>
          <p:nvPr/>
        </p:nvSpPr>
        <p:spPr>
          <a:xfrm>
            <a:off x="809454" y="5899718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Source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F6A5F52-FC9D-CBFB-F0F7-B65C40D9B065}"/>
              </a:ext>
            </a:extLst>
          </p:cNvPr>
          <p:cNvCxnSpPr>
            <a:cxnSpLocks/>
          </p:cNvCxnSpPr>
          <p:nvPr/>
        </p:nvCxnSpPr>
        <p:spPr>
          <a:xfrm>
            <a:off x="5530789" y="3870664"/>
            <a:ext cx="0" cy="22371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4029FC1B-E8C7-81C9-7E75-F6BD7B093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907" y="2175622"/>
            <a:ext cx="799530" cy="92209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6CACB7-2C4C-6446-6E6F-C1BFE49D9D9A}"/>
              </a:ext>
            </a:extLst>
          </p:cNvPr>
          <p:cNvCxnSpPr>
            <a:cxnSpLocks/>
          </p:cNvCxnSpPr>
          <p:nvPr/>
        </p:nvCxnSpPr>
        <p:spPr>
          <a:xfrm flipH="1">
            <a:off x="4918230" y="2636668"/>
            <a:ext cx="1837677" cy="22904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FAC696-2927-40E1-10D9-7C32B3B156F6}"/>
              </a:ext>
            </a:extLst>
          </p:cNvPr>
          <p:cNvSpPr txBox="1"/>
          <p:nvPr/>
        </p:nvSpPr>
        <p:spPr>
          <a:xfrm>
            <a:off x="6347805" y="3105834"/>
            <a:ext cx="1615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 Source (second order)</a:t>
            </a:r>
          </a:p>
        </p:txBody>
      </p:sp>
    </p:spTree>
    <p:extLst>
      <p:ext uri="{BB962C8B-B14F-4D97-AF65-F5344CB8AC3E}">
        <p14:creationId xmlns:p14="http://schemas.microsoft.com/office/powerpoint/2010/main" val="1925644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5C7AE-5EA3-03D4-217B-DF8743120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5936"/>
            <a:ext cx="9143998" cy="1325563"/>
          </a:xfrm>
          <a:solidFill>
            <a:schemeClr val="accent2"/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Each first order image source corresponds to a wall</a:t>
            </a:r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EF8A8E40-B55C-E0E9-320C-7B3091160D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4573" y="4917710"/>
            <a:ext cx="799530" cy="922092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FBFEAE-A6F5-04A1-B245-FAED553EE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290" y="4873931"/>
            <a:ext cx="876300" cy="10096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C81F110-4888-FFB0-7CC9-9D2A1A5ED80D}"/>
              </a:ext>
            </a:extLst>
          </p:cNvPr>
          <p:cNvCxnSpPr/>
          <p:nvPr/>
        </p:nvCxnSpPr>
        <p:spPr>
          <a:xfrm>
            <a:off x="719092" y="3817489"/>
            <a:ext cx="475843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E997EB62-3E67-EA01-B62C-9D4242941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73" y="1770069"/>
            <a:ext cx="799530" cy="92209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CC74DEE-698A-2121-F76F-D3E604633D9C}"/>
                  </a:ext>
                </a:extLst>
              </p:cNvPr>
              <p:cNvSpPr txBox="1"/>
              <p:nvPr/>
            </p:nvSpPr>
            <p:spPr>
              <a:xfrm>
                <a:off x="756188" y="5846543"/>
                <a:ext cx="109036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Source (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𝐬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CC74DEE-698A-2121-F76F-D3E604633D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88" y="5846543"/>
                <a:ext cx="1090368" cy="646331"/>
              </a:xfrm>
              <a:prstGeom prst="rect">
                <a:avLst/>
              </a:prstGeom>
              <a:blipFill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9AF286-75F2-6B94-8491-FDE12C02A7D0}"/>
                  </a:ext>
                </a:extLst>
              </p:cNvPr>
              <p:cNvSpPr txBox="1"/>
              <p:nvPr/>
            </p:nvSpPr>
            <p:spPr>
              <a:xfrm>
                <a:off x="439735" y="2822979"/>
                <a:ext cx="16997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Image Source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𝐬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9AF286-75F2-6B94-8491-FDE12C02A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735" y="2822979"/>
                <a:ext cx="1699783" cy="646331"/>
              </a:xfrm>
              <a:prstGeom prst="rect">
                <a:avLst/>
              </a:prstGeom>
              <a:blipFill>
                <a:blip r:embed="rId5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5E26F6-BA32-77B2-2F60-665BF02A4C88}"/>
              </a:ext>
            </a:extLst>
          </p:cNvPr>
          <p:cNvCxnSpPr/>
          <p:nvPr/>
        </p:nvCxnSpPr>
        <p:spPr>
          <a:xfrm flipV="1">
            <a:off x="2947387" y="2947477"/>
            <a:ext cx="0" cy="87001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22E67E-EBE2-858B-735B-41A05A9BD07D}"/>
                  </a:ext>
                </a:extLst>
              </p:cNvPr>
              <p:cNvSpPr txBox="1"/>
              <p:nvPr/>
            </p:nvSpPr>
            <p:spPr>
              <a:xfrm>
                <a:off x="2947387" y="3065105"/>
                <a:ext cx="372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22E67E-EBE2-858B-735B-41A05A9BD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387" y="3065105"/>
                <a:ext cx="372862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A382DD80-8FD5-0C90-A997-B33124900C4D}"/>
              </a:ext>
            </a:extLst>
          </p:cNvPr>
          <p:cNvSpPr/>
          <p:nvPr/>
        </p:nvSpPr>
        <p:spPr>
          <a:xfrm>
            <a:off x="1132194" y="3755343"/>
            <a:ext cx="124288" cy="12428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DE82B48-0D09-D184-5A3E-B8BFBFB13CE8}"/>
                  </a:ext>
                </a:extLst>
              </p:cNvPr>
              <p:cNvSpPr txBox="1"/>
              <p:nvPr/>
            </p:nvSpPr>
            <p:spPr>
              <a:xfrm>
                <a:off x="1025527" y="3828311"/>
                <a:ext cx="3376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DE82B48-0D09-D184-5A3E-B8BFBFB13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527" y="3828311"/>
                <a:ext cx="337621" cy="369332"/>
              </a:xfrm>
              <a:prstGeom prst="rect">
                <a:avLst/>
              </a:prstGeom>
              <a:blipFill>
                <a:blip r:embed="rId7"/>
                <a:stretch>
                  <a:fillRect r="-3571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21DA8FC-95C3-D4D3-67DF-CE0842CC8639}"/>
                  </a:ext>
                </a:extLst>
              </p:cNvPr>
              <p:cNvSpPr txBox="1"/>
              <p:nvPr/>
            </p:nvSpPr>
            <p:spPr>
              <a:xfrm>
                <a:off x="5477523" y="2522501"/>
                <a:ext cx="3231472" cy="661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 wall is defined by the linear constraint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bSup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≤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21DA8FC-95C3-D4D3-67DF-CE0842CC8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523" y="2522501"/>
                <a:ext cx="3231472" cy="661463"/>
              </a:xfrm>
              <a:prstGeom prst="rect">
                <a:avLst/>
              </a:prstGeom>
              <a:blipFill>
                <a:blip r:embed="rId8"/>
                <a:stretch>
                  <a:fillRect l="-1698" t="-5556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8625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5C7AE-5EA3-03D4-217B-DF8743120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067"/>
            <a:ext cx="9144000" cy="1325563"/>
          </a:xfrm>
          <a:solidFill>
            <a:schemeClr val="accent2"/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Each first order image source corresponds to a wall</a:t>
            </a:r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EF8A8E40-B55C-E0E9-320C-7B3091160D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4573" y="4917710"/>
            <a:ext cx="799530" cy="922092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FBFEAE-A6F5-04A1-B245-FAED553EE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290" y="4873931"/>
            <a:ext cx="876300" cy="10096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C81F110-4888-FFB0-7CC9-9D2A1A5ED80D}"/>
              </a:ext>
            </a:extLst>
          </p:cNvPr>
          <p:cNvCxnSpPr/>
          <p:nvPr/>
        </p:nvCxnSpPr>
        <p:spPr>
          <a:xfrm>
            <a:off x="719092" y="3817489"/>
            <a:ext cx="475843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E997EB62-3E67-EA01-B62C-9D4242941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73" y="1770069"/>
            <a:ext cx="799530" cy="92209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CC74DEE-698A-2121-F76F-D3E604633D9C}"/>
                  </a:ext>
                </a:extLst>
              </p:cNvPr>
              <p:cNvSpPr txBox="1"/>
              <p:nvPr/>
            </p:nvSpPr>
            <p:spPr>
              <a:xfrm>
                <a:off x="756188" y="5846543"/>
                <a:ext cx="109036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Source (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𝐬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CC74DEE-698A-2121-F76F-D3E604633D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88" y="5846543"/>
                <a:ext cx="1090368" cy="646331"/>
              </a:xfrm>
              <a:prstGeom prst="rect">
                <a:avLst/>
              </a:prstGeom>
              <a:blipFill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9AF286-75F2-6B94-8491-FDE12C02A7D0}"/>
                  </a:ext>
                </a:extLst>
              </p:cNvPr>
              <p:cNvSpPr txBox="1"/>
              <p:nvPr/>
            </p:nvSpPr>
            <p:spPr>
              <a:xfrm>
                <a:off x="439735" y="2822979"/>
                <a:ext cx="16997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Image Source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𝐬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9AF286-75F2-6B94-8491-FDE12C02A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735" y="2822979"/>
                <a:ext cx="1699783" cy="646331"/>
              </a:xfrm>
              <a:prstGeom prst="rect">
                <a:avLst/>
              </a:prstGeom>
              <a:blipFill>
                <a:blip r:embed="rId5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5E26F6-BA32-77B2-2F60-665BF02A4C88}"/>
              </a:ext>
            </a:extLst>
          </p:cNvPr>
          <p:cNvCxnSpPr/>
          <p:nvPr/>
        </p:nvCxnSpPr>
        <p:spPr>
          <a:xfrm flipV="1">
            <a:off x="2947387" y="2947477"/>
            <a:ext cx="0" cy="87001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22E67E-EBE2-858B-735B-41A05A9BD07D}"/>
                  </a:ext>
                </a:extLst>
              </p:cNvPr>
              <p:cNvSpPr txBox="1"/>
              <p:nvPr/>
            </p:nvSpPr>
            <p:spPr>
              <a:xfrm>
                <a:off x="2947387" y="3065105"/>
                <a:ext cx="372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22E67E-EBE2-858B-735B-41A05A9BD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387" y="3065105"/>
                <a:ext cx="372862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A382DD80-8FD5-0C90-A997-B33124900C4D}"/>
              </a:ext>
            </a:extLst>
          </p:cNvPr>
          <p:cNvSpPr/>
          <p:nvPr/>
        </p:nvSpPr>
        <p:spPr>
          <a:xfrm>
            <a:off x="1132194" y="3755343"/>
            <a:ext cx="124288" cy="12428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DE82B48-0D09-D184-5A3E-B8BFBFB13CE8}"/>
                  </a:ext>
                </a:extLst>
              </p:cNvPr>
              <p:cNvSpPr txBox="1"/>
              <p:nvPr/>
            </p:nvSpPr>
            <p:spPr>
              <a:xfrm>
                <a:off x="1025527" y="3828311"/>
                <a:ext cx="3376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DE82B48-0D09-D184-5A3E-B8BFBFB13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527" y="3828311"/>
                <a:ext cx="337621" cy="369332"/>
              </a:xfrm>
              <a:prstGeom prst="rect">
                <a:avLst/>
              </a:prstGeom>
              <a:blipFill>
                <a:blip r:embed="rId7"/>
                <a:stretch>
                  <a:fillRect r="-3571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6B90D3-27CB-D157-9AD1-9A11B44498A0}"/>
                  </a:ext>
                </a:extLst>
              </p:cNvPr>
              <p:cNvSpPr txBox="1"/>
              <p:nvPr/>
            </p:nvSpPr>
            <p:spPr>
              <a:xfrm>
                <a:off x="3135612" y="4198076"/>
                <a:ext cx="2605595" cy="388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0" dirty="0"/>
                  <a:t>Inside room: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bSup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≤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6B90D3-27CB-D157-9AD1-9A11B4449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612" y="4198076"/>
                <a:ext cx="2605595" cy="388568"/>
              </a:xfrm>
              <a:prstGeom prst="rect">
                <a:avLst/>
              </a:prstGeom>
              <a:blipFill>
                <a:blip r:embed="rId8"/>
                <a:stretch>
                  <a:fillRect l="-701" t="-4762" b="-25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BF6826-DAF2-A0E8-EF4A-A51D9974F789}"/>
                  </a:ext>
                </a:extLst>
              </p:cNvPr>
              <p:cNvSpPr txBox="1"/>
              <p:nvPr/>
            </p:nvSpPr>
            <p:spPr>
              <a:xfrm>
                <a:off x="2993994" y="2290727"/>
                <a:ext cx="2747213" cy="388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0" dirty="0"/>
                  <a:t>Outside room: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bSup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&gt;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BF6826-DAF2-A0E8-EF4A-A51D9974F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994" y="2290727"/>
                <a:ext cx="2747213" cy="388568"/>
              </a:xfrm>
              <a:prstGeom prst="rect">
                <a:avLst/>
              </a:prstGeom>
              <a:blipFill>
                <a:blip r:embed="rId9"/>
                <a:stretch>
                  <a:fillRect l="-1109" t="-4688" b="-2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4869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5C7AE-5EA3-03D4-217B-DF8743120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9143998" cy="1325563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n-lt"/>
              </a:rPr>
              <a:t>A room is the intersection of wall constraints</a:t>
            </a:r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EF8A8E40-B55C-E0E9-320C-7B3091160D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79587" y="3820817"/>
            <a:ext cx="399765" cy="461046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FBFEAE-A6F5-04A1-B245-FAED553EE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326" y="2908734"/>
            <a:ext cx="438150" cy="504825"/>
          </a:xfrm>
          <a:prstGeom prst="rect">
            <a:avLst/>
          </a:prstGeom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E997EB62-3E67-EA01-B62C-9D4242941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117" y="1593782"/>
            <a:ext cx="399765" cy="46104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AC86904-D242-3310-7782-766803DAAAB1}"/>
              </a:ext>
            </a:extLst>
          </p:cNvPr>
          <p:cNvCxnSpPr>
            <a:cxnSpLocks/>
          </p:cNvCxnSpPr>
          <p:nvPr/>
        </p:nvCxnSpPr>
        <p:spPr>
          <a:xfrm>
            <a:off x="3207870" y="2679740"/>
            <a:ext cx="0" cy="27432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F412323-D286-047C-970F-7A6C7D00E4CB}"/>
              </a:ext>
            </a:extLst>
          </p:cNvPr>
          <p:cNvCxnSpPr>
            <a:cxnSpLocks/>
          </p:cNvCxnSpPr>
          <p:nvPr/>
        </p:nvCxnSpPr>
        <p:spPr>
          <a:xfrm>
            <a:off x="3207870" y="2679740"/>
            <a:ext cx="2743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7E5FE0-91AB-FA46-E5DC-9538D20701D2}"/>
              </a:ext>
            </a:extLst>
          </p:cNvPr>
          <p:cNvCxnSpPr>
            <a:cxnSpLocks/>
          </p:cNvCxnSpPr>
          <p:nvPr/>
        </p:nvCxnSpPr>
        <p:spPr>
          <a:xfrm>
            <a:off x="5943600" y="2679740"/>
            <a:ext cx="0" cy="27432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D261B8-CB2E-7668-E80C-DABA25463179}"/>
              </a:ext>
            </a:extLst>
          </p:cNvPr>
          <p:cNvCxnSpPr>
            <a:cxnSpLocks/>
          </p:cNvCxnSpPr>
          <p:nvPr/>
        </p:nvCxnSpPr>
        <p:spPr>
          <a:xfrm>
            <a:off x="3200400" y="5422940"/>
            <a:ext cx="2743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751EF966-BCD9-DB98-DE83-9CCA7ECA9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845" y="3820817"/>
            <a:ext cx="399765" cy="46104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EFEB4271-ECCC-DC96-1D4C-7AE77FECA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61" y="3820817"/>
            <a:ext cx="399765" cy="46104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21" name="Content Placeholder 4">
            <a:extLst>
              <a:ext uri="{FF2B5EF4-FFF2-40B4-BE49-F238E27FC236}">
                <a16:creationId xmlns:a16="http://schemas.microsoft.com/office/drawing/2014/main" id="{114B4C29-038A-A9D4-467D-700EEE885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116" y="6031828"/>
            <a:ext cx="399765" cy="46104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1C7411D-A808-5768-B81D-431DABF78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249" y="3465590"/>
            <a:ext cx="438150" cy="5048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903419D-0572-FF3D-F079-E4DC2CCD4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476" y="2908733"/>
            <a:ext cx="438150" cy="5048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4E4800B-8571-F124-A15F-AE97302DF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0111" y="3465590"/>
            <a:ext cx="43815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49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709CB5-EF17-393A-3021-79087A86D73F}"/>
              </a:ext>
            </a:extLst>
          </p:cNvPr>
          <p:cNvSpPr/>
          <p:nvPr/>
        </p:nvSpPr>
        <p:spPr>
          <a:xfrm>
            <a:off x="0" y="2514600"/>
            <a:ext cx="9144000" cy="1828800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Room Shape Estimation Algorithm</a:t>
            </a:r>
          </a:p>
        </p:txBody>
      </p:sp>
    </p:spTree>
    <p:extLst>
      <p:ext uri="{BB962C8B-B14F-4D97-AF65-F5344CB8AC3E}">
        <p14:creationId xmlns:p14="http://schemas.microsoft.com/office/powerpoint/2010/main" val="1404625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5E962-18BC-E240-D494-7A7D44D6D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74"/>
            <a:ext cx="9143999" cy="132556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n-lt"/>
              </a:rPr>
              <a:t>The room estimation algorithm determines first order image source locations from received signals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1F9945-EA3E-980F-2CDC-FBF0ED04B5F4}"/>
              </a:ext>
            </a:extLst>
          </p:cNvPr>
          <p:cNvSpPr txBox="1"/>
          <p:nvPr/>
        </p:nvSpPr>
        <p:spPr>
          <a:xfrm>
            <a:off x="2654422" y="1692453"/>
            <a:ext cx="191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Transmitted Signal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943B16-BEC4-A21E-9FDB-5CA3768C6C6D}"/>
              </a:ext>
            </a:extLst>
          </p:cNvPr>
          <p:cNvSpPr txBox="1"/>
          <p:nvPr/>
        </p:nvSpPr>
        <p:spPr>
          <a:xfrm>
            <a:off x="4480560" y="1689199"/>
            <a:ext cx="1724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Received Signals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3E6FD-FCCB-668B-C4A9-8AC25734DE66}"/>
              </a:ext>
            </a:extLst>
          </p:cNvPr>
          <p:cNvSpPr txBox="1"/>
          <p:nvPr/>
        </p:nvSpPr>
        <p:spPr>
          <a:xfrm>
            <a:off x="3490280" y="2363901"/>
            <a:ext cx="2029968" cy="646331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Impulse Response Estimation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910BFD-D68D-F4D8-902E-10008CEC989A}"/>
              </a:ext>
            </a:extLst>
          </p:cNvPr>
          <p:cNvSpPr txBox="1"/>
          <p:nvPr/>
        </p:nvSpPr>
        <p:spPr>
          <a:xfrm>
            <a:off x="3491698" y="3581685"/>
            <a:ext cx="2028550" cy="646331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Speaker and Image Source Localization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5254E6-A762-3A47-F0A9-93D9233A2E1D}"/>
              </a:ext>
            </a:extLst>
          </p:cNvPr>
          <p:cNvSpPr txBox="1"/>
          <p:nvPr/>
        </p:nvSpPr>
        <p:spPr>
          <a:xfrm>
            <a:off x="3490280" y="4799469"/>
            <a:ext cx="2029968" cy="646331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Remove Incorrect Image Sources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33A35F-49D4-61E3-0302-30E34CF1FF18}"/>
              </a:ext>
            </a:extLst>
          </p:cNvPr>
          <p:cNvSpPr txBox="1"/>
          <p:nvPr/>
        </p:nvSpPr>
        <p:spPr>
          <a:xfrm>
            <a:off x="3490280" y="6018264"/>
            <a:ext cx="2029968" cy="369332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Cuboid Fit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17D685-D658-260F-FAEF-093B8922805F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4505264" y="3010232"/>
            <a:ext cx="709" cy="5714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CDA935-AF07-1BF3-341F-C2CC22959C74}"/>
              </a:ext>
            </a:extLst>
          </p:cNvPr>
          <p:cNvCxnSpPr/>
          <p:nvPr/>
        </p:nvCxnSpPr>
        <p:spPr>
          <a:xfrm>
            <a:off x="4504555" y="4228016"/>
            <a:ext cx="709" cy="5714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B9E394-3482-DF3A-4C5C-C4BC79C8CC37}"/>
              </a:ext>
            </a:extLst>
          </p:cNvPr>
          <p:cNvCxnSpPr/>
          <p:nvPr/>
        </p:nvCxnSpPr>
        <p:spPr>
          <a:xfrm>
            <a:off x="4504555" y="5445800"/>
            <a:ext cx="709" cy="5714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3B26269-7621-5599-3850-71C5F3A3B97A}"/>
              </a:ext>
            </a:extLst>
          </p:cNvPr>
          <p:cNvSpPr txBox="1"/>
          <p:nvPr/>
        </p:nvSpPr>
        <p:spPr>
          <a:xfrm>
            <a:off x="4480559" y="3111292"/>
            <a:ext cx="2114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Echo Time-of-Flights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0C7FC1-04F5-D2E5-2712-0969767F419A}"/>
              </a:ext>
            </a:extLst>
          </p:cNvPr>
          <p:cNvSpPr txBox="1"/>
          <p:nvPr/>
        </p:nvSpPr>
        <p:spPr>
          <a:xfrm>
            <a:off x="4480560" y="4334096"/>
            <a:ext cx="254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Candidate Image Sources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9C0A04-8DD4-FB0A-D956-8917FD84BCBF}"/>
              </a:ext>
            </a:extLst>
          </p:cNvPr>
          <p:cNvSpPr txBox="1"/>
          <p:nvPr/>
        </p:nvSpPr>
        <p:spPr>
          <a:xfrm>
            <a:off x="4480560" y="5556900"/>
            <a:ext cx="257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First Order Image Sources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3ADC034-F5E8-F459-4D56-1AC7B29FCD1E}"/>
              </a:ext>
            </a:extLst>
          </p:cNvPr>
          <p:cNvCxnSpPr/>
          <p:nvPr/>
        </p:nvCxnSpPr>
        <p:spPr>
          <a:xfrm>
            <a:off x="4504555" y="6387596"/>
            <a:ext cx="709" cy="365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F8A43A6-FFBC-5357-8147-331A6BADD01A}"/>
              </a:ext>
            </a:extLst>
          </p:cNvPr>
          <p:cNvSpPr txBox="1"/>
          <p:nvPr/>
        </p:nvSpPr>
        <p:spPr>
          <a:xfrm>
            <a:off x="4480560" y="6410372"/>
            <a:ext cx="1917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Room Dimensions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7984508-2D38-35FF-15C9-84EE0B19903F}"/>
              </a:ext>
            </a:extLst>
          </p:cNvPr>
          <p:cNvCxnSpPr>
            <a:cxnSpLocks/>
          </p:cNvCxnSpPr>
          <p:nvPr/>
        </p:nvCxnSpPr>
        <p:spPr>
          <a:xfrm>
            <a:off x="3701989" y="2058531"/>
            <a:ext cx="0" cy="3053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61C871A-34E0-9D12-01C3-6252920A1034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5343026" y="2058531"/>
            <a:ext cx="0" cy="3053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460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5E962-18BC-E240-D494-7A7D44D6D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32556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n-lt"/>
              </a:rPr>
              <a:t>The room estimation algorithm determines first order image source locations from received signals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1F9945-EA3E-980F-2CDC-FBF0ED04B5F4}"/>
              </a:ext>
            </a:extLst>
          </p:cNvPr>
          <p:cNvSpPr txBox="1"/>
          <p:nvPr/>
        </p:nvSpPr>
        <p:spPr>
          <a:xfrm>
            <a:off x="2654422" y="1692453"/>
            <a:ext cx="191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Transmitted Signal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943B16-BEC4-A21E-9FDB-5CA3768C6C6D}"/>
              </a:ext>
            </a:extLst>
          </p:cNvPr>
          <p:cNvSpPr txBox="1"/>
          <p:nvPr/>
        </p:nvSpPr>
        <p:spPr>
          <a:xfrm>
            <a:off x="4480560" y="1689199"/>
            <a:ext cx="1724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Received Signals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3E6FD-FCCB-668B-C4A9-8AC25734DE66}"/>
              </a:ext>
            </a:extLst>
          </p:cNvPr>
          <p:cNvSpPr txBox="1"/>
          <p:nvPr/>
        </p:nvSpPr>
        <p:spPr>
          <a:xfrm>
            <a:off x="3490280" y="2363901"/>
            <a:ext cx="2029968" cy="646331"/>
          </a:xfrm>
          <a:prstGeom prst="rect">
            <a:avLst/>
          </a:prstGeom>
          <a:solidFill>
            <a:srgbClr val="0070C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Impulse Response Estimation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910BFD-D68D-F4D8-902E-10008CEC989A}"/>
              </a:ext>
            </a:extLst>
          </p:cNvPr>
          <p:cNvSpPr txBox="1"/>
          <p:nvPr/>
        </p:nvSpPr>
        <p:spPr>
          <a:xfrm>
            <a:off x="3491698" y="3581685"/>
            <a:ext cx="2028550" cy="646331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Speaker and Image Source Localization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5254E6-A762-3A47-F0A9-93D9233A2E1D}"/>
              </a:ext>
            </a:extLst>
          </p:cNvPr>
          <p:cNvSpPr txBox="1"/>
          <p:nvPr/>
        </p:nvSpPr>
        <p:spPr>
          <a:xfrm>
            <a:off x="3490280" y="4799469"/>
            <a:ext cx="2029968" cy="646331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Remove Incorrect Image Sources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33A35F-49D4-61E3-0302-30E34CF1FF18}"/>
              </a:ext>
            </a:extLst>
          </p:cNvPr>
          <p:cNvSpPr txBox="1"/>
          <p:nvPr/>
        </p:nvSpPr>
        <p:spPr>
          <a:xfrm>
            <a:off x="3490280" y="6018264"/>
            <a:ext cx="2029968" cy="369332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Cuboid Fit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17D685-D658-260F-FAEF-093B8922805F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4505264" y="3010232"/>
            <a:ext cx="709" cy="5714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CDA935-AF07-1BF3-341F-C2CC22959C74}"/>
              </a:ext>
            </a:extLst>
          </p:cNvPr>
          <p:cNvCxnSpPr/>
          <p:nvPr/>
        </p:nvCxnSpPr>
        <p:spPr>
          <a:xfrm>
            <a:off x="4504555" y="4228016"/>
            <a:ext cx="709" cy="5714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B9E394-3482-DF3A-4C5C-C4BC79C8CC37}"/>
              </a:ext>
            </a:extLst>
          </p:cNvPr>
          <p:cNvCxnSpPr/>
          <p:nvPr/>
        </p:nvCxnSpPr>
        <p:spPr>
          <a:xfrm>
            <a:off x="4504555" y="5445800"/>
            <a:ext cx="709" cy="5714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3B26269-7621-5599-3850-71C5F3A3B97A}"/>
              </a:ext>
            </a:extLst>
          </p:cNvPr>
          <p:cNvSpPr txBox="1"/>
          <p:nvPr/>
        </p:nvSpPr>
        <p:spPr>
          <a:xfrm>
            <a:off x="4480559" y="3111292"/>
            <a:ext cx="2114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Echo Time-of-Flights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0C7FC1-04F5-D2E5-2712-0969767F419A}"/>
              </a:ext>
            </a:extLst>
          </p:cNvPr>
          <p:cNvSpPr txBox="1"/>
          <p:nvPr/>
        </p:nvSpPr>
        <p:spPr>
          <a:xfrm>
            <a:off x="4480560" y="4334096"/>
            <a:ext cx="254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Candidate Image Sources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9C0A04-8DD4-FB0A-D956-8917FD84BCBF}"/>
              </a:ext>
            </a:extLst>
          </p:cNvPr>
          <p:cNvSpPr txBox="1"/>
          <p:nvPr/>
        </p:nvSpPr>
        <p:spPr>
          <a:xfrm>
            <a:off x="4480560" y="5556900"/>
            <a:ext cx="257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First Order Image Sources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3ADC034-F5E8-F459-4D56-1AC7B29FCD1E}"/>
              </a:ext>
            </a:extLst>
          </p:cNvPr>
          <p:cNvCxnSpPr/>
          <p:nvPr/>
        </p:nvCxnSpPr>
        <p:spPr>
          <a:xfrm>
            <a:off x="4504555" y="6387596"/>
            <a:ext cx="709" cy="365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F8A43A6-FFBC-5357-8147-331A6BADD01A}"/>
              </a:ext>
            </a:extLst>
          </p:cNvPr>
          <p:cNvSpPr txBox="1"/>
          <p:nvPr/>
        </p:nvSpPr>
        <p:spPr>
          <a:xfrm>
            <a:off x="4480560" y="6410372"/>
            <a:ext cx="1917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Room Dimensions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7984508-2D38-35FF-15C9-84EE0B19903F}"/>
              </a:ext>
            </a:extLst>
          </p:cNvPr>
          <p:cNvCxnSpPr>
            <a:cxnSpLocks/>
          </p:cNvCxnSpPr>
          <p:nvPr/>
        </p:nvCxnSpPr>
        <p:spPr>
          <a:xfrm>
            <a:off x="3701989" y="2058531"/>
            <a:ext cx="0" cy="3053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61C871A-34E0-9D12-01C3-6252920A1034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5343026" y="2058531"/>
            <a:ext cx="0" cy="3053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073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EA517-107A-7C6A-D8D1-BEC6F27ED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325563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+mn-lt"/>
              </a:rPr>
              <a:t>A single speaker and multiple microphones are placed in the room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B88B34-3F2B-E394-4B0A-625553533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333" y="1924300"/>
            <a:ext cx="53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46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DB119-483E-FBF3-AEB4-7592E64C1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  <a:solidFill>
            <a:schemeClr val="accent2"/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Each microphone has its own impulse response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EF39E3-C973-A2F8-422F-8820ACBD30A5}"/>
              </a:ext>
            </a:extLst>
          </p:cNvPr>
          <p:cNvSpPr txBox="1"/>
          <p:nvPr/>
        </p:nvSpPr>
        <p:spPr>
          <a:xfrm>
            <a:off x="1253596" y="2343704"/>
            <a:ext cx="191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Transmitted Signal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2543EA-E830-CA33-D0DD-358D15193CB3}"/>
              </a:ext>
            </a:extLst>
          </p:cNvPr>
          <p:cNvSpPr txBox="1"/>
          <p:nvPr/>
        </p:nvSpPr>
        <p:spPr>
          <a:xfrm>
            <a:off x="6389704" y="2343704"/>
            <a:ext cx="1649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Received Signal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9BCDCC-9182-518F-4639-D409695998FB}"/>
              </a:ext>
            </a:extLst>
          </p:cNvPr>
          <p:cNvSpPr txBox="1"/>
          <p:nvPr/>
        </p:nvSpPr>
        <p:spPr>
          <a:xfrm>
            <a:off x="3197807" y="2343704"/>
            <a:ext cx="2478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Room Impulse Response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14988B-1467-E961-B7FF-866E5E1FDAAE}"/>
                  </a:ext>
                </a:extLst>
              </p:cNvPr>
              <p:cNvSpPr txBox="1"/>
              <p:nvPr/>
            </p:nvSpPr>
            <p:spPr>
              <a:xfrm>
                <a:off x="1912763" y="2807562"/>
                <a:ext cx="5992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14988B-1467-E961-B7FF-866E5E1FD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763" y="2807562"/>
                <a:ext cx="599244" cy="369332"/>
              </a:xfrm>
              <a:prstGeom prst="rect">
                <a:avLst/>
              </a:prstGeom>
              <a:blipFill>
                <a:blip r:embed="rId2"/>
                <a:stretch>
                  <a:fillRect r="-306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66FB54-670E-C097-7E57-48410F802638}"/>
                  </a:ext>
                </a:extLst>
              </p:cNvPr>
              <p:cNvSpPr txBox="1"/>
              <p:nvPr/>
            </p:nvSpPr>
            <p:spPr>
              <a:xfrm>
                <a:off x="3908301" y="2807562"/>
                <a:ext cx="980983" cy="369332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𝐡</m:t>
                      </m:r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66FB54-670E-C097-7E57-48410F802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301" y="2807562"/>
                <a:ext cx="980983" cy="369332"/>
              </a:xfrm>
              <a:prstGeom prst="rect">
                <a:avLst/>
              </a:prstGeom>
              <a:blipFill>
                <a:blip r:embed="rId3"/>
                <a:stretch>
                  <a:fillRect b="-12698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59609E-D3A6-32F1-727C-2FBE1F1D21DD}"/>
                  </a:ext>
                </a:extLst>
              </p:cNvPr>
              <p:cNvSpPr txBox="1"/>
              <p:nvPr/>
            </p:nvSpPr>
            <p:spPr>
              <a:xfrm>
                <a:off x="6234438" y="2807562"/>
                <a:ext cx="1960300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𝐲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𝐡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59609E-D3A6-32F1-727C-2FBE1F1D2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438" y="2807562"/>
                <a:ext cx="1960300" cy="369332"/>
              </a:xfrm>
              <a:prstGeom prst="rect">
                <a:avLst/>
              </a:prstGeom>
              <a:blipFill>
                <a:blip r:embed="rId4"/>
                <a:stretch>
                  <a:fillRect r="-623" b="-16667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CA87A0C-AB62-EE58-BED4-16A05E9BC083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512007" y="2992228"/>
            <a:ext cx="13716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D3B5BA6-7DDD-4FE6-B03D-C7C4E70D7826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4889284" y="2992228"/>
            <a:ext cx="13716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278120F-F921-BE85-42B3-1E645A4099EA}"/>
                  </a:ext>
                </a:extLst>
              </p:cNvPr>
              <p:cNvSpPr txBox="1"/>
              <p:nvPr/>
            </p:nvSpPr>
            <p:spPr>
              <a:xfrm>
                <a:off x="2066040" y="3984919"/>
                <a:ext cx="4665503" cy="956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Inverse filter, for recovery of impulse response: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𝐡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IFFT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FFT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FFT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</m:d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278120F-F921-BE85-42B3-1E645A409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040" y="3984919"/>
                <a:ext cx="4665503" cy="956609"/>
              </a:xfrm>
              <a:prstGeom prst="rect">
                <a:avLst/>
              </a:prstGeom>
              <a:blipFill>
                <a:blip r:embed="rId5"/>
                <a:stretch>
                  <a:fillRect l="-1176" t="-3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5361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F490CA-5576-5B28-E730-B5FAF33D5530}"/>
              </a:ext>
            </a:extLst>
          </p:cNvPr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04B319-C902-3500-8619-8088EA8C6A29}"/>
              </a:ext>
            </a:extLst>
          </p:cNvPr>
          <p:cNvSpPr txBox="1"/>
          <p:nvPr/>
        </p:nvSpPr>
        <p:spPr>
          <a:xfrm>
            <a:off x="4287827" y="1579652"/>
            <a:ext cx="465419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Detect the positions of walls by measuring sound of a speaker reflected by the walls at multiple locations of microphones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Measure the sound of a speaker reflected by walls at multiple locations of microphone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Implement algorithm in MATLAB to determine the positions of walls by analyzing the measured sound wave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AD2008-C0C8-2866-1AF5-82AF21AC7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77" y="1579652"/>
            <a:ext cx="3904181" cy="267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91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28940-4A0E-46E4-ECE6-C7A123D5F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n-lt"/>
              </a:rPr>
              <a:t>The transmitted signal is a sine sweep covering a frequency range of 5 Hz to 22.05 kHz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485B7-854F-911D-7D90-1516BFA9D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332" y="2487702"/>
            <a:ext cx="5333333" cy="40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924DE9-E90C-54A6-BD5F-7EF8AEC9F798}"/>
                  </a:ext>
                </a:extLst>
              </p:cNvPr>
              <p:cNvSpPr txBox="1"/>
              <p:nvPr/>
            </p:nvSpPr>
            <p:spPr>
              <a:xfrm>
                <a:off x="2285999" y="1690689"/>
                <a:ext cx="4572000" cy="679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𝐡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IFFT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FFT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FFT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</m:d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924DE9-E90C-54A6-BD5F-7EF8AEC9F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9" y="1690689"/>
                <a:ext cx="4572000" cy="679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5524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C70DA-39A3-E5B1-9637-4BF91A6E9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+mn-lt"/>
              </a:rPr>
              <a:t>In simulation, the inverse filter effectively recovers the room impulse response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E1F48D-D882-1E3A-188C-6910FC8B8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16" y="2271714"/>
            <a:ext cx="4266666" cy="32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55CD02-127C-AB42-63BC-D39677412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271714"/>
            <a:ext cx="4266666" cy="3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11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590E1-8AC6-31E8-912A-194BA14E7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  <a:solidFill>
            <a:schemeClr val="accent2"/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Echo times are extracted from the room impulse responses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763CCD-E49C-A14F-973E-29A736C0BC61}"/>
              </a:ext>
            </a:extLst>
          </p:cNvPr>
          <p:cNvGrpSpPr/>
          <p:nvPr/>
        </p:nvGrpSpPr>
        <p:grpSpPr>
          <a:xfrm>
            <a:off x="628650" y="1785939"/>
            <a:ext cx="6533816" cy="4548050"/>
            <a:chOff x="704850" y="1814400"/>
            <a:chExt cx="6533816" cy="454805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36F209B-B2B6-FF56-F85A-C2634534B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5333" y="2362450"/>
              <a:ext cx="5333333" cy="4000000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D8C4663-B32A-F784-6FE8-727572AE1E54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>
              <a:off x="2690813" y="2183732"/>
              <a:ext cx="0" cy="4261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874B9F-1444-86F6-1F15-A77FC82848B2}"/>
                </a:ext>
              </a:extLst>
            </p:cNvPr>
            <p:cNvSpPr txBox="1"/>
            <p:nvPr/>
          </p:nvSpPr>
          <p:spPr>
            <a:xfrm>
              <a:off x="704850" y="1814400"/>
              <a:ext cx="3971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First peak corresponds to direct path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8363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5E962-18BC-E240-D494-7A7D44D6D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32556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n-lt"/>
              </a:rPr>
              <a:t>The room estimation algorithm determines first order image source locations from received signals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1F9945-EA3E-980F-2CDC-FBF0ED04B5F4}"/>
              </a:ext>
            </a:extLst>
          </p:cNvPr>
          <p:cNvSpPr txBox="1"/>
          <p:nvPr/>
        </p:nvSpPr>
        <p:spPr>
          <a:xfrm>
            <a:off x="2654422" y="1692453"/>
            <a:ext cx="191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Transmitted Signal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943B16-BEC4-A21E-9FDB-5CA3768C6C6D}"/>
              </a:ext>
            </a:extLst>
          </p:cNvPr>
          <p:cNvSpPr txBox="1"/>
          <p:nvPr/>
        </p:nvSpPr>
        <p:spPr>
          <a:xfrm>
            <a:off x="4480560" y="1689199"/>
            <a:ext cx="1724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Received Signals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3E6FD-FCCB-668B-C4A9-8AC25734DE66}"/>
              </a:ext>
            </a:extLst>
          </p:cNvPr>
          <p:cNvSpPr txBox="1"/>
          <p:nvPr/>
        </p:nvSpPr>
        <p:spPr>
          <a:xfrm>
            <a:off x="3490280" y="2363901"/>
            <a:ext cx="2029968" cy="646331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Impulse Response Estimation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910BFD-D68D-F4D8-902E-10008CEC989A}"/>
              </a:ext>
            </a:extLst>
          </p:cNvPr>
          <p:cNvSpPr txBox="1"/>
          <p:nvPr/>
        </p:nvSpPr>
        <p:spPr>
          <a:xfrm>
            <a:off x="3491698" y="3581685"/>
            <a:ext cx="2028550" cy="646331"/>
          </a:xfrm>
          <a:prstGeom prst="rect">
            <a:avLst/>
          </a:prstGeom>
          <a:solidFill>
            <a:srgbClr val="0070C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Speaker and Image Source Localization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5254E6-A762-3A47-F0A9-93D9233A2E1D}"/>
              </a:ext>
            </a:extLst>
          </p:cNvPr>
          <p:cNvSpPr txBox="1"/>
          <p:nvPr/>
        </p:nvSpPr>
        <p:spPr>
          <a:xfrm>
            <a:off x="3490280" y="4799469"/>
            <a:ext cx="2029968" cy="646331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Remove Incorrect Image Sources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33A35F-49D4-61E3-0302-30E34CF1FF18}"/>
              </a:ext>
            </a:extLst>
          </p:cNvPr>
          <p:cNvSpPr txBox="1"/>
          <p:nvPr/>
        </p:nvSpPr>
        <p:spPr>
          <a:xfrm>
            <a:off x="3490280" y="6018264"/>
            <a:ext cx="2029968" cy="369332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Cuboid Fit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17D685-D658-260F-FAEF-093B8922805F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4505264" y="3010232"/>
            <a:ext cx="709" cy="5714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CDA935-AF07-1BF3-341F-C2CC22959C74}"/>
              </a:ext>
            </a:extLst>
          </p:cNvPr>
          <p:cNvCxnSpPr/>
          <p:nvPr/>
        </p:nvCxnSpPr>
        <p:spPr>
          <a:xfrm>
            <a:off x="4504555" y="4228016"/>
            <a:ext cx="709" cy="5714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B9E394-3482-DF3A-4C5C-C4BC79C8CC37}"/>
              </a:ext>
            </a:extLst>
          </p:cNvPr>
          <p:cNvCxnSpPr/>
          <p:nvPr/>
        </p:nvCxnSpPr>
        <p:spPr>
          <a:xfrm>
            <a:off x="4504555" y="5445800"/>
            <a:ext cx="709" cy="5714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3B26269-7621-5599-3850-71C5F3A3B97A}"/>
              </a:ext>
            </a:extLst>
          </p:cNvPr>
          <p:cNvSpPr txBox="1"/>
          <p:nvPr/>
        </p:nvSpPr>
        <p:spPr>
          <a:xfrm>
            <a:off x="4480559" y="3111292"/>
            <a:ext cx="2114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Echo Time-of-Flights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0C7FC1-04F5-D2E5-2712-0969767F419A}"/>
              </a:ext>
            </a:extLst>
          </p:cNvPr>
          <p:cNvSpPr txBox="1"/>
          <p:nvPr/>
        </p:nvSpPr>
        <p:spPr>
          <a:xfrm>
            <a:off x="4480560" y="4334096"/>
            <a:ext cx="254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Candidate Image Sources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9C0A04-8DD4-FB0A-D956-8917FD84BCBF}"/>
              </a:ext>
            </a:extLst>
          </p:cNvPr>
          <p:cNvSpPr txBox="1"/>
          <p:nvPr/>
        </p:nvSpPr>
        <p:spPr>
          <a:xfrm>
            <a:off x="4480560" y="5556900"/>
            <a:ext cx="257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First Order Image Sources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3ADC034-F5E8-F459-4D56-1AC7B29FCD1E}"/>
              </a:ext>
            </a:extLst>
          </p:cNvPr>
          <p:cNvCxnSpPr/>
          <p:nvPr/>
        </p:nvCxnSpPr>
        <p:spPr>
          <a:xfrm>
            <a:off x="4504555" y="6387596"/>
            <a:ext cx="709" cy="365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F8A43A6-FFBC-5357-8147-331A6BADD01A}"/>
              </a:ext>
            </a:extLst>
          </p:cNvPr>
          <p:cNvSpPr txBox="1"/>
          <p:nvPr/>
        </p:nvSpPr>
        <p:spPr>
          <a:xfrm>
            <a:off x="4480560" y="6410372"/>
            <a:ext cx="1917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Room Dimensions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7984508-2D38-35FF-15C9-84EE0B19903F}"/>
              </a:ext>
            </a:extLst>
          </p:cNvPr>
          <p:cNvCxnSpPr>
            <a:cxnSpLocks/>
          </p:cNvCxnSpPr>
          <p:nvPr/>
        </p:nvCxnSpPr>
        <p:spPr>
          <a:xfrm>
            <a:off x="3701989" y="2058531"/>
            <a:ext cx="0" cy="3053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61C871A-34E0-9D12-01C3-6252920A1034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5343026" y="2058531"/>
            <a:ext cx="0" cy="3053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462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5340B-8A36-495E-9B46-58C95D748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2300" b="1" dirty="0">
                <a:solidFill>
                  <a:schemeClr val="bg1"/>
                </a:solidFill>
                <a:latin typeface="+mn-lt"/>
              </a:rPr>
              <a:t>Each time-of-flight defines a spherical constraint, and the image source can be found using the intersection of constraints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B8614B4-9840-9589-F9DF-0CE2C046E9CC}"/>
              </a:ext>
            </a:extLst>
          </p:cNvPr>
          <p:cNvGrpSpPr/>
          <p:nvPr/>
        </p:nvGrpSpPr>
        <p:grpSpPr>
          <a:xfrm>
            <a:off x="1872008" y="1540689"/>
            <a:ext cx="5533333" cy="4200000"/>
            <a:chOff x="1805333" y="2024064"/>
            <a:chExt cx="5533333" cy="4200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725EC18-CA02-2EC7-51EB-F77025B8E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5333" y="2024064"/>
              <a:ext cx="5533333" cy="4200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6837D8-615D-DAEA-E843-D404280C7A04}"/>
                </a:ext>
              </a:extLst>
            </p:cNvPr>
            <p:cNvSpPr txBox="1"/>
            <p:nvPr/>
          </p:nvSpPr>
          <p:spPr>
            <a:xfrm>
              <a:off x="5495925" y="5854732"/>
              <a:ext cx="733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 (m)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53ABF71-F5D4-B91B-D4D9-5552C5BA80FF}"/>
                </a:ext>
              </a:extLst>
            </p:cNvPr>
            <p:cNvSpPr txBox="1"/>
            <p:nvPr/>
          </p:nvSpPr>
          <p:spPr>
            <a:xfrm>
              <a:off x="2914651" y="5568982"/>
              <a:ext cx="733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 (m)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9457A4-A8DF-6E0A-5B5F-85DBF196FC90}"/>
                </a:ext>
              </a:extLst>
            </p:cNvPr>
            <p:cNvSpPr txBox="1"/>
            <p:nvPr/>
          </p:nvSpPr>
          <p:spPr>
            <a:xfrm>
              <a:off x="1962151" y="3616357"/>
              <a:ext cx="733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Z (m)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BDD409C-1032-EE94-1068-2B9272C09EF9}"/>
              </a:ext>
            </a:extLst>
          </p:cNvPr>
          <p:cNvGrpSpPr/>
          <p:nvPr/>
        </p:nvGrpSpPr>
        <p:grpSpPr>
          <a:xfrm>
            <a:off x="2028826" y="5740689"/>
            <a:ext cx="3656327" cy="369332"/>
            <a:chOff x="7354573" y="3429000"/>
            <a:chExt cx="3656327" cy="36933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2B96614-D48C-770F-44E3-CAC9136C1F51}"/>
                </a:ext>
              </a:extLst>
            </p:cNvPr>
            <p:cNvSpPr/>
            <p:nvPr/>
          </p:nvSpPr>
          <p:spPr>
            <a:xfrm>
              <a:off x="7354573" y="3554944"/>
              <a:ext cx="117443" cy="11744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B0B85FE-40CD-D420-5215-353011139285}"/>
                </a:ext>
              </a:extLst>
            </p:cNvPr>
            <p:cNvSpPr txBox="1"/>
            <p:nvPr/>
          </p:nvSpPr>
          <p:spPr>
            <a:xfrm>
              <a:off x="7410450" y="3429000"/>
              <a:ext cx="3600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: estimated image source location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4530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940CB-6D5F-7BF3-F998-C0CCA8CCD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n-lt"/>
              </a:rPr>
              <a:t>Each image source location is derived from a nonlinear least squares fit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59922D-2FE4-CB26-437A-B2C6DFF467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Microphone coordinates: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Measured time-of-flight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Estimated image source location: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e>
                      </m:acc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argmi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e>
                          </m:acc>
                        </m:sub>
                      </m:sSub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d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b>
                                  </m:sSub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1" i="0" smtClean="0">
                                                  <a:latin typeface="Cambria Math" panose="02040503050406030204" pitchFamily="18" charset="0"/>
                                                </a:rPr>
                                                <m:t>𝐬</m:t>
                                              </m:r>
                                            </m:e>
                                          </m:acc>
                                          <m: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0" smtClean="0"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n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59922D-2FE4-CB26-437A-B2C6DFF467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6409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77DC7-BC3E-D3EB-510F-E593A1559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325563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n-lt"/>
              </a:rPr>
              <a:t>If microphones are placed on a 2D plane, the image source fit has multiple solutions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9D9BE-3F99-D739-EB3D-939C1B1CB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909" y="2461847"/>
            <a:ext cx="4800000" cy="36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30CD98-A50B-A5B3-1D10-1D2CC43DED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97"/>
          <a:stretch/>
        </p:blipFill>
        <p:spPr>
          <a:xfrm>
            <a:off x="628650" y="2366597"/>
            <a:ext cx="3196944" cy="36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5EA8D7-8A6B-7C03-3915-FA035D70F617}"/>
              </a:ext>
            </a:extLst>
          </p:cNvPr>
          <p:cNvSpPr txBox="1"/>
          <p:nvPr/>
        </p:nvSpPr>
        <p:spPr>
          <a:xfrm>
            <a:off x="990333" y="1892268"/>
            <a:ext cx="459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View: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C153B3-1085-2F46-EE6F-AE9E04C02B24}"/>
              </a:ext>
            </a:extLst>
          </p:cNvPr>
          <p:cNvSpPr txBox="1"/>
          <p:nvPr/>
        </p:nvSpPr>
        <p:spPr>
          <a:xfrm>
            <a:off x="4546363" y="1892268"/>
            <a:ext cx="459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Bottom View:</a:t>
            </a:r>
          </a:p>
        </p:txBody>
      </p:sp>
    </p:spTree>
    <p:extLst>
      <p:ext uri="{BB962C8B-B14F-4D97-AF65-F5344CB8AC3E}">
        <p14:creationId xmlns:p14="http://schemas.microsoft.com/office/powerpoint/2010/main" val="3802237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7B450-10B4-FC2F-B547-745A155BC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n-lt"/>
              </a:rPr>
              <a:t>It is difficult to determine corresponding echo measurements between each impulse response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60BC20-98B3-2E02-9960-A080B6961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51" y="2436250"/>
            <a:ext cx="4266666" cy="32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14375F-9667-547C-D68B-09F9C40B2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817" y="2436250"/>
            <a:ext cx="4266666" cy="3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53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7B450-10B4-FC2F-B547-745A155BC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n-lt"/>
              </a:rPr>
              <a:t>It is difficult to determine corresponding echo measurements between each impulse response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60BC20-98B3-2E02-9960-A080B6961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51" y="2436250"/>
            <a:ext cx="4266666" cy="32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14375F-9667-547C-D68B-09F9C40B2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817" y="2436250"/>
            <a:ext cx="4266666" cy="3200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FC3CC23-999D-C68E-C6DF-F9CE704436F0}"/>
              </a:ext>
            </a:extLst>
          </p:cNvPr>
          <p:cNvSpPr/>
          <p:nvPr/>
        </p:nvSpPr>
        <p:spPr>
          <a:xfrm>
            <a:off x="657225" y="2623063"/>
            <a:ext cx="295275" cy="268236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793E71-47B9-587D-F578-C4F68A4D9C91}"/>
              </a:ext>
            </a:extLst>
          </p:cNvPr>
          <p:cNvSpPr/>
          <p:nvPr/>
        </p:nvSpPr>
        <p:spPr>
          <a:xfrm>
            <a:off x="4914366" y="2623063"/>
            <a:ext cx="295275" cy="268236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EDC194-B2FB-B1FE-FDD6-59DCF86DDEF7}"/>
              </a:ext>
            </a:extLst>
          </p:cNvPr>
          <p:cNvSpPr txBox="1"/>
          <p:nvPr/>
        </p:nvSpPr>
        <p:spPr>
          <a:xfrm>
            <a:off x="1866900" y="1788846"/>
            <a:ext cx="5143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first peak as direct path for speaker localization</a:t>
            </a:r>
          </a:p>
        </p:txBody>
      </p:sp>
    </p:spTree>
    <p:extLst>
      <p:ext uri="{BB962C8B-B14F-4D97-AF65-F5344CB8AC3E}">
        <p14:creationId xmlns:p14="http://schemas.microsoft.com/office/powerpoint/2010/main" val="2639750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7B450-10B4-FC2F-B547-745A155BC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n-lt"/>
              </a:rPr>
              <a:t>It is difficult to determine corresponding echo measurements between each impulse response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60BC20-98B3-2E02-9960-A080B6961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51" y="2436250"/>
            <a:ext cx="4266666" cy="32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14375F-9667-547C-D68B-09F9C40B2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817" y="2436250"/>
            <a:ext cx="4266666" cy="3200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FC3CC23-999D-C68E-C6DF-F9CE704436F0}"/>
              </a:ext>
            </a:extLst>
          </p:cNvPr>
          <p:cNvSpPr/>
          <p:nvPr/>
        </p:nvSpPr>
        <p:spPr>
          <a:xfrm>
            <a:off x="942975" y="4676775"/>
            <a:ext cx="295275" cy="62865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793E71-47B9-587D-F578-C4F68A4D9C91}"/>
              </a:ext>
            </a:extLst>
          </p:cNvPr>
          <p:cNvSpPr/>
          <p:nvPr/>
        </p:nvSpPr>
        <p:spPr>
          <a:xfrm>
            <a:off x="5285841" y="4838700"/>
            <a:ext cx="295275" cy="3048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EDC194-B2FB-B1FE-FDD6-59DCF86DDEF7}"/>
              </a:ext>
            </a:extLst>
          </p:cNvPr>
          <p:cNvSpPr txBox="1"/>
          <p:nvPr/>
        </p:nvSpPr>
        <p:spPr>
          <a:xfrm>
            <a:off x="1866900" y="1788846"/>
            <a:ext cx="5143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these echoes come from the same image source?</a:t>
            </a:r>
          </a:p>
        </p:txBody>
      </p:sp>
    </p:spTree>
    <p:extLst>
      <p:ext uri="{BB962C8B-B14F-4D97-AF65-F5344CB8AC3E}">
        <p14:creationId xmlns:p14="http://schemas.microsoft.com/office/powerpoint/2010/main" val="3679345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F490CA-5576-5B28-E730-B5FAF33D5530}"/>
              </a:ext>
            </a:extLst>
          </p:cNvPr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</a:p>
        </p:txBody>
      </p:sp>
      <p:pic>
        <p:nvPicPr>
          <p:cNvPr id="3" name="Picture 2" descr="A person playing a guitar&#10;&#10;Description automatically generated with medium confidence">
            <a:extLst>
              <a:ext uri="{FF2B5EF4-FFF2-40B4-BE49-F238E27FC236}">
                <a16:creationId xmlns:a16="http://schemas.microsoft.com/office/drawing/2014/main" id="{EBAFA694-C9EB-75C0-8435-06694309C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09" y="4478876"/>
            <a:ext cx="3119467" cy="19496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B21F86-62D4-97EF-E861-CBE693B709CE}"/>
              </a:ext>
            </a:extLst>
          </p:cNvPr>
          <p:cNvSpPr txBox="1"/>
          <p:nvPr/>
        </p:nvSpPr>
        <p:spPr>
          <a:xfrm>
            <a:off x="952393" y="3947368"/>
            <a:ext cx="2758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Acoustic Virtual Reality</a:t>
            </a:r>
          </a:p>
        </p:txBody>
      </p:sp>
      <p:pic>
        <p:nvPicPr>
          <p:cNvPr id="7" name="Picture 6" descr="A picture containing light&#10;&#10;Description automatically generated">
            <a:extLst>
              <a:ext uri="{FF2B5EF4-FFF2-40B4-BE49-F238E27FC236}">
                <a16:creationId xmlns:a16="http://schemas.microsoft.com/office/drawing/2014/main" id="{08477718-30E9-F4DE-9EC2-5DF98F3B0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469" y="4478876"/>
            <a:ext cx="3119467" cy="1986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190AF2-0833-3FBA-4015-A65354A32CF5}"/>
              </a:ext>
            </a:extLst>
          </p:cNvPr>
          <p:cNvSpPr txBox="1"/>
          <p:nvPr/>
        </p:nvSpPr>
        <p:spPr>
          <a:xfrm>
            <a:off x="5849348" y="3947368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Audio Forensics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5F3EF8-F0C5-33E0-4329-74CE1CD00ECB}"/>
              </a:ext>
            </a:extLst>
          </p:cNvPr>
          <p:cNvSpPr txBox="1"/>
          <p:nvPr/>
        </p:nvSpPr>
        <p:spPr>
          <a:xfrm>
            <a:off x="5733931" y="912858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Indoor Positioning</a:t>
            </a:r>
          </a:p>
        </p:txBody>
      </p:sp>
      <p:pic>
        <p:nvPicPr>
          <p:cNvPr id="13" name="Picture 12" descr="A picture containing indoor, ceiling&#10;&#10;Description automatically generated">
            <a:extLst>
              <a:ext uri="{FF2B5EF4-FFF2-40B4-BE49-F238E27FC236}">
                <a16:creationId xmlns:a16="http://schemas.microsoft.com/office/drawing/2014/main" id="{C67EF7A6-2250-3246-CBAB-95CFCD8F5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38" y="1482500"/>
            <a:ext cx="3119838" cy="20772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156C0B-D4C7-8B38-E7A0-E254ECE54DDE}"/>
              </a:ext>
            </a:extLst>
          </p:cNvPr>
          <p:cNvSpPr txBox="1"/>
          <p:nvPr/>
        </p:nvSpPr>
        <p:spPr>
          <a:xfrm>
            <a:off x="952393" y="899484"/>
            <a:ext cx="2766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Architectural Acoustics</a:t>
            </a:r>
          </a:p>
        </p:txBody>
      </p:sp>
      <p:pic>
        <p:nvPicPr>
          <p:cNvPr id="16" name="Picture 15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48E615F3-E3B7-01C2-775A-E37536A68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649" b="6256"/>
          <a:stretch/>
        </p:blipFill>
        <p:spPr>
          <a:xfrm>
            <a:off x="5098662" y="1478997"/>
            <a:ext cx="3297819" cy="208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0939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7B450-10B4-FC2F-B547-745A155BC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n-lt"/>
              </a:rPr>
              <a:t>It is difficult to determine corresponding echo measurements between each impulse response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60BC20-98B3-2E02-9960-A080B6961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51" y="2436250"/>
            <a:ext cx="4266666" cy="32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14375F-9667-547C-D68B-09F9C40B2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817" y="2436250"/>
            <a:ext cx="4266666" cy="3200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FC3CC23-999D-C68E-C6DF-F9CE704436F0}"/>
              </a:ext>
            </a:extLst>
          </p:cNvPr>
          <p:cNvSpPr/>
          <p:nvPr/>
        </p:nvSpPr>
        <p:spPr>
          <a:xfrm>
            <a:off x="942975" y="4676775"/>
            <a:ext cx="295275" cy="62865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793E71-47B9-587D-F578-C4F68A4D9C91}"/>
              </a:ext>
            </a:extLst>
          </p:cNvPr>
          <p:cNvSpPr/>
          <p:nvPr/>
        </p:nvSpPr>
        <p:spPr>
          <a:xfrm>
            <a:off x="5581650" y="4838700"/>
            <a:ext cx="218541" cy="3048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EDC194-B2FB-B1FE-FDD6-59DCF86DDEF7}"/>
              </a:ext>
            </a:extLst>
          </p:cNvPr>
          <p:cNvSpPr txBox="1"/>
          <p:nvPr/>
        </p:nvSpPr>
        <p:spPr>
          <a:xfrm>
            <a:off x="1866900" y="1788846"/>
            <a:ext cx="5143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these echoes come from the same image source?</a:t>
            </a:r>
          </a:p>
        </p:txBody>
      </p:sp>
    </p:spTree>
    <p:extLst>
      <p:ext uri="{BB962C8B-B14F-4D97-AF65-F5344CB8AC3E}">
        <p14:creationId xmlns:p14="http://schemas.microsoft.com/office/powerpoint/2010/main" val="3721794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7B450-10B4-FC2F-B547-745A155BC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n-lt"/>
              </a:rPr>
              <a:t>It is difficult to determine corresponding echo measurements between each impulse response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60BC20-98B3-2E02-9960-A080B6961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51" y="2436250"/>
            <a:ext cx="4266666" cy="32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14375F-9667-547C-D68B-09F9C40B2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817" y="2436250"/>
            <a:ext cx="4266666" cy="3200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FC3CC23-999D-C68E-C6DF-F9CE704436F0}"/>
              </a:ext>
            </a:extLst>
          </p:cNvPr>
          <p:cNvSpPr/>
          <p:nvPr/>
        </p:nvSpPr>
        <p:spPr>
          <a:xfrm>
            <a:off x="942975" y="4676775"/>
            <a:ext cx="295275" cy="62865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793E71-47B9-587D-F578-C4F68A4D9C91}"/>
              </a:ext>
            </a:extLst>
          </p:cNvPr>
          <p:cNvSpPr/>
          <p:nvPr/>
        </p:nvSpPr>
        <p:spPr>
          <a:xfrm>
            <a:off x="6048375" y="4838700"/>
            <a:ext cx="218541" cy="3048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EDC194-B2FB-B1FE-FDD6-59DCF86DDEF7}"/>
              </a:ext>
            </a:extLst>
          </p:cNvPr>
          <p:cNvSpPr txBox="1"/>
          <p:nvPr/>
        </p:nvSpPr>
        <p:spPr>
          <a:xfrm>
            <a:off x="1866900" y="1788846"/>
            <a:ext cx="5143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these echoes come from the same image source?</a:t>
            </a:r>
          </a:p>
        </p:txBody>
      </p:sp>
    </p:spTree>
    <p:extLst>
      <p:ext uri="{BB962C8B-B14F-4D97-AF65-F5344CB8AC3E}">
        <p14:creationId xmlns:p14="http://schemas.microsoft.com/office/powerpoint/2010/main" val="1394137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E781D-0BA7-E2D2-26F5-57A00905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n-lt"/>
              </a:rPr>
              <a:t>Source localization is attempted at each possible combination of echoes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4506E0-4E35-F024-D942-D3033D610E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T microphones, and using the first M peaks, we get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dirty="0"/>
                  <a:t> candidate image sources</a:t>
                </a:r>
              </a:p>
              <a:p>
                <a:r>
                  <a:rPr lang="en-US" dirty="0"/>
                  <a:t>Score for candidate image source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acc>
                  </m:oMath>
                </a14:m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score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</m:sub>
                                      </m:sSub>
                                      <m: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𝐬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b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Discard all candidates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score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US" dirty="0"/>
                  <a:t> cm for simulation,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cm for experimental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4506E0-4E35-F024-D942-D3033D610E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 r="-1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6019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D5FF0-A111-78ED-009F-C2EC1DCB5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+mn-lt"/>
              </a:rPr>
              <a:t>The computational burden is greatly reduced by the </a:t>
            </a:r>
            <a:r>
              <a:rPr lang="en-US" sz="3200" b="1" dirty="0" err="1">
                <a:solidFill>
                  <a:schemeClr val="bg1"/>
                </a:solidFill>
                <a:latin typeface="+mn-lt"/>
              </a:rPr>
              <a:t>intermicrophone</a:t>
            </a:r>
            <a:r>
              <a:rPr lang="en-US" sz="3200" b="1" dirty="0">
                <a:solidFill>
                  <a:schemeClr val="bg1"/>
                </a:solidFill>
                <a:latin typeface="+mn-lt"/>
              </a:rPr>
              <a:t> distance criteria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FD3A63D-C3CC-1089-98A7-DBAB872EC98B}"/>
              </a:ext>
            </a:extLst>
          </p:cNvPr>
          <p:cNvGrpSpPr/>
          <p:nvPr/>
        </p:nvGrpSpPr>
        <p:grpSpPr>
          <a:xfrm>
            <a:off x="305334" y="1893325"/>
            <a:ext cx="8533332" cy="4400329"/>
            <a:chOff x="143576" y="3036325"/>
            <a:chExt cx="8533332" cy="440032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E0BF6EB-9484-2AF2-4BA3-FD2F52D01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576" y="3036325"/>
              <a:ext cx="4266666" cy="3200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232B140-866E-4B33-C60B-A19989AAE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0242" y="3036325"/>
              <a:ext cx="4266666" cy="3200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00EA10D-44C8-DF3B-C5CF-6BB7DCDEE9DD}"/>
                </a:ext>
              </a:extLst>
            </p:cNvPr>
            <p:cNvSpPr/>
            <p:nvPr/>
          </p:nvSpPr>
          <p:spPr>
            <a:xfrm>
              <a:off x="952500" y="5343525"/>
              <a:ext cx="228600" cy="504825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84C0A33-C62B-DD08-5380-93613BBA7C12}"/>
                </a:ext>
              </a:extLst>
            </p:cNvPr>
            <p:cNvSpPr/>
            <p:nvPr/>
          </p:nvSpPr>
          <p:spPr>
            <a:xfrm>
              <a:off x="7661529" y="5543551"/>
              <a:ext cx="152066" cy="17145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2C6E63-BF8C-27D7-C240-0A8BCD8CE5F3}"/>
                </a:ext>
              </a:extLst>
            </p:cNvPr>
            <p:cNvSpPr txBox="1"/>
            <p:nvPr/>
          </p:nvSpPr>
          <p:spPr>
            <a:xfrm>
              <a:off x="466892" y="6236325"/>
              <a:ext cx="72961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Do not attempt matching echoes which are farther apart than the distance between microphones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This constraint is more useful if microphones are placed close together, and farther away from the room center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97708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5E962-18BC-E240-D494-7A7D44D6D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32556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n-lt"/>
              </a:rPr>
              <a:t>The room estimation algorithm determines first order image source locations from received signals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1F9945-EA3E-980F-2CDC-FBF0ED04B5F4}"/>
              </a:ext>
            </a:extLst>
          </p:cNvPr>
          <p:cNvSpPr txBox="1"/>
          <p:nvPr/>
        </p:nvSpPr>
        <p:spPr>
          <a:xfrm>
            <a:off x="2654422" y="1692453"/>
            <a:ext cx="191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Transmitted Signal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943B16-BEC4-A21E-9FDB-5CA3768C6C6D}"/>
              </a:ext>
            </a:extLst>
          </p:cNvPr>
          <p:cNvSpPr txBox="1"/>
          <p:nvPr/>
        </p:nvSpPr>
        <p:spPr>
          <a:xfrm>
            <a:off x="4480560" y="1689199"/>
            <a:ext cx="1724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Received Signals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3E6FD-FCCB-668B-C4A9-8AC25734DE66}"/>
              </a:ext>
            </a:extLst>
          </p:cNvPr>
          <p:cNvSpPr txBox="1"/>
          <p:nvPr/>
        </p:nvSpPr>
        <p:spPr>
          <a:xfrm>
            <a:off x="3490280" y="2363901"/>
            <a:ext cx="2029968" cy="646331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Impulse Response Estimation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910BFD-D68D-F4D8-902E-10008CEC989A}"/>
              </a:ext>
            </a:extLst>
          </p:cNvPr>
          <p:cNvSpPr txBox="1"/>
          <p:nvPr/>
        </p:nvSpPr>
        <p:spPr>
          <a:xfrm>
            <a:off x="3491698" y="3581685"/>
            <a:ext cx="2028550" cy="646331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Speaker and Image Source Localization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5254E6-A762-3A47-F0A9-93D9233A2E1D}"/>
              </a:ext>
            </a:extLst>
          </p:cNvPr>
          <p:cNvSpPr txBox="1"/>
          <p:nvPr/>
        </p:nvSpPr>
        <p:spPr>
          <a:xfrm>
            <a:off x="3490280" y="4799469"/>
            <a:ext cx="2029968" cy="646331"/>
          </a:xfrm>
          <a:prstGeom prst="rect">
            <a:avLst/>
          </a:prstGeom>
          <a:solidFill>
            <a:srgbClr val="0070C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Remove Incorrect Image Sources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33A35F-49D4-61E3-0302-30E34CF1FF18}"/>
              </a:ext>
            </a:extLst>
          </p:cNvPr>
          <p:cNvSpPr txBox="1"/>
          <p:nvPr/>
        </p:nvSpPr>
        <p:spPr>
          <a:xfrm>
            <a:off x="3490280" y="6018264"/>
            <a:ext cx="2029968" cy="369332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Cuboid Fit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17D685-D658-260F-FAEF-093B8922805F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4505264" y="3010232"/>
            <a:ext cx="709" cy="5714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CDA935-AF07-1BF3-341F-C2CC22959C74}"/>
              </a:ext>
            </a:extLst>
          </p:cNvPr>
          <p:cNvCxnSpPr/>
          <p:nvPr/>
        </p:nvCxnSpPr>
        <p:spPr>
          <a:xfrm>
            <a:off x="4504555" y="4228016"/>
            <a:ext cx="709" cy="5714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B9E394-3482-DF3A-4C5C-C4BC79C8CC37}"/>
              </a:ext>
            </a:extLst>
          </p:cNvPr>
          <p:cNvCxnSpPr/>
          <p:nvPr/>
        </p:nvCxnSpPr>
        <p:spPr>
          <a:xfrm>
            <a:off x="4504555" y="5445800"/>
            <a:ext cx="709" cy="5714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3B26269-7621-5599-3850-71C5F3A3B97A}"/>
              </a:ext>
            </a:extLst>
          </p:cNvPr>
          <p:cNvSpPr txBox="1"/>
          <p:nvPr/>
        </p:nvSpPr>
        <p:spPr>
          <a:xfrm>
            <a:off x="4480559" y="3111292"/>
            <a:ext cx="2114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Echo Time-of-Flights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0C7FC1-04F5-D2E5-2712-0969767F419A}"/>
              </a:ext>
            </a:extLst>
          </p:cNvPr>
          <p:cNvSpPr txBox="1"/>
          <p:nvPr/>
        </p:nvSpPr>
        <p:spPr>
          <a:xfrm>
            <a:off x="4480560" y="4334096"/>
            <a:ext cx="254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Candidate Image Sources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9C0A04-8DD4-FB0A-D956-8917FD84BCBF}"/>
              </a:ext>
            </a:extLst>
          </p:cNvPr>
          <p:cNvSpPr txBox="1"/>
          <p:nvPr/>
        </p:nvSpPr>
        <p:spPr>
          <a:xfrm>
            <a:off x="4480560" y="5556900"/>
            <a:ext cx="257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First Order Image Sources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3ADC034-F5E8-F459-4D56-1AC7B29FCD1E}"/>
              </a:ext>
            </a:extLst>
          </p:cNvPr>
          <p:cNvCxnSpPr/>
          <p:nvPr/>
        </p:nvCxnSpPr>
        <p:spPr>
          <a:xfrm>
            <a:off x="4504555" y="6387596"/>
            <a:ext cx="709" cy="365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F8A43A6-FFBC-5357-8147-331A6BADD01A}"/>
              </a:ext>
            </a:extLst>
          </p:cNvPr>
          <p:cNvSpPr txBox="1"/>
          <p:nvPr/>
        </p:nvSpPr>
        <p:spPr>
          <a:xfrm>
            <a:off x="4480560" y="6410372"/>
            <a:ext cx="1917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Room Dimensions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7984508-2D38-35FF-15C9-84EE0B19903F}"/>
              </a:ext>
            </a:extLst>
          </p:cNvPr>
          <p:cNvCxnSpPr>
            <a:cxnSpLocks/>
          </p:cNvCxnSpPr>
          <p:nvPr/>
        </p:nvCxnSpPr>
        <p:spPr>
          <a:xfrm>
            <a:off x="3701989" y="2058531"/>
            <a:ext cx="0" cy="3053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61C871A-34E0-9D12-01C3-6252920A1034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5343026" y="2058531"/>
            <a:ext cx="0" cy="3053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4847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568FD-0B4A-357B-B8DD-848B757B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325563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The set of candidate image sources contains higher order 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7E1440-43F5-DFFA-D1B8-40CA35FC6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333" y="2029075"/>
            <a:ext cx="53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666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EB85A-2921-79E4-C9DC-B15138607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934"/>
            <a:ext cx="9144000" cy="1325563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n-lt"/>
              </a:rPr>
              <a:t>Higher order sources are represented as combinations of lower order sources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75D5950-0C5C-153D-3B3A-499D4513FB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839" y="4970885"/>
            <a:ext cx="799530" cy="92209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F04DBD-4433-461B-BDE2-03DB72E41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631" y="4927106"/>
            <a:ext cx="876300" cy="100965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6684CE-9769-F323-37BE-8C1E9D28888B}"/>
              </a:ext>
            </a:extLst>
          </p:cNvPr>
          <p:cNvCxnSpPr>
            <a:cxnSpLocks/>
          </p:cNvCxnSpPr>
          <p:nvPr/>
        </p:nvCxnSpPr>
        <p:spPr>
          <a:xfrm>
            <a:off x="772358" y="3870664"/>
            <a:ext cx="269150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BFE68CB-D04C-173D-9A9C-6D73335BED7B}"/>
              </a:ext>
            </a:extLst>
          </p:cNvPr>
          <p:cNvSpPr txBox="1"/>
          <p:nvPr/>
        </p:nvSpPr>
        <p:spPr>
          <a:xfrm>
            <a:off x="809454" y="5899718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Source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A785E08-86A0-0731-D647-E64C10187D76}"/>
              </a:ext>
            </a:extLst>
          </p:cNvPr>
          <p:cNvCxnSpPr>
            <a:cxnSpLocks/>
          </p:cNvCxnSpPr>
          <p:nvPr/>
        </p:nvCxnSpPr>
        <p:spPr>
          <a:xfrm>
            <a:off x="3463864" y="3870664"/>
            <a:ext cx="0" cy="22371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7EA4F960-4BA8-2C8C-0E32-C850943FB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232" y="2185416"/>
            <a:ext cx="799530" cy="92209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5940C5-F32F-DC04-7129-486CF9CE0652}"/>
                  </a:ext>
                </a:extLst>
              </p:cNvPr>
              <p:cNvSpPr txBox="1"/>
              <p:nvPr/>
            </p:nvSpPr>
            <p:spPr>
              <a:xfrm>
                <a:off x="4872269" y="1517904"/>
                <a:ext cx="1615735" cy="656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(second order)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5940C5-F32F-DC04-7129-486CF9CE0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269" y="1517904"/>
                <a:ext cx="1615735" cy="656526"/>
              </a:xfrm>
              <a:prstGeom prst="rect">
                <a:avLst/>
              </a:prstGeom>
              <a:blipFill>
                <a:blip r:embed="rId4"/>
                <a:stretch>
                  <a:fillRect l="-1132" r="-1132" b="-12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D6A9E652-7C9E-161D-2387-45E232151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224" y="2183742"/>
            <a:ext cx="799530" cy="922092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D3D54B2F-5DDE-DFC3-337D-084CD91E9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041" y="4970885"/>
            <a:ext cx="799530" cy="922092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AE24F7D-5C72-1C96-D0C6-F35E6944A6A7}"/>
                  </a:ext>
                </a:extLst>
              </p:cNvPr>
              <p:cNvSpPr txBox="1"/>
              <p:nvPr/>
            </p:nvSpPr>
            <p:spPr>
              <a:xfrm>
                <a:off x="744174" y="1560449"/>
                <a:ext cx="108363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(first order)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AE24F7D-5C72-1C96-D0C6-F35E6944A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74" y="1560449"/>
                <a:ext cx="1083630" cy="553998"/>
              </a:xfrm>
              <a:prstGeom prst="rect">
                <a:avLst/>
              </a:prstGeom>
              <a:blipFill>
                <a:blip r:embed="rId5"/>
                <a:stretch>
                  <a:fillRect l="-12921" t="-5495" r="-11798" b="-24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2D19A16-348D-BD57-F5B3-66D235FE4B17}"/>
                  </a:ext>
                </a:extLst>
              </p:cNvPr>
              <p:cNvSpPr txBox="1"/>
              <p:nvPr/>
            </p:nvSpPr>
            <p:spPr>
              <a:xfrm>
                <a:off x="4682832" y="4369932"/>
                <a:ext cx="107394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(first order)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2D19A16-348D-BD57-F5B3-66D235FE4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832" y="4369932"/>
                <a:ext cx="1073948" cy="553998"/>
              </a:xfrm>
              <a:prstGeom prst="rect">
                <a:avLst/>
              </a:prstGeom>
              <a:blipFill>
                <a:blip r:embed="rId6"/>
                <a:stretch>
                  <a:fillRect l="-13068" t="-5495" r="-13068" b="-24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B6357E9-80EE-1781-B317-69ADAC836796}"/>
              </a:ext>
            </a:extLst>
          </p:cNvPr>
          <p:cNvCxnSpPr/>
          <p:nvPr/>
        </p:nvCxnSpPr>
        <p:spPr>
          <a:xfrm flipV="1">
            <a:off x="3463864" y="1847850"/>
            <a:ext cx="0" cy="202281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4244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EB85A-2921-79E4-C9DC-B15138607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n-lt"/>
              </a:rPr>
              <a:t>Higher order sources are represented as combinations of lower order sources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75D5950-0C5C-153D-3B3A-499D4513FB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839" y="4970885"/>
            <a:ext cx="799530" cy="92209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F04DBD-4433-461B-BDE2-03DB72E41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631" y="4927106"/>
            <a:ext cx="876300" cy="100965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6684CE-9769-F323-37BE-8C1E9D28888B}"/>
              </a:ext>
            </a:extLst>
          </p:cNvPr>
          <p:cNvCxnSpPr>
            <a:cxnSpLocks/>
          </p:cNvCxnSpPr>
          <p:nvPr/>
        </p:nvCxnSpPr>
        <p:spPr>
          <a:xfrm>
            <a:off x="772358" y="3870664"/>
            <a:ext cx="269150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BFE68CB-D04C-173D-9A9C-6D73335BED7B}"/>
              </a:ext>
            </a:extLst>
          </p:cNvPr>
          <p:cNvSpPr txBox="1"/>
          <p:nvPr/>
        </p:nvSpPr>
        <p:spPr>
          <a:xfrm>
            <a:off x="809454" y="5899718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Source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A785E08-86A0-0731-D647-E64C10187D76}"/>
              </a:ext>
            </a:extLst>
          </p:cNvPr>
          <p:cNvCxnSpPr>
            <a:cxnSpLocks/>
          </p:cNvCxnSpPr>
          <p:nvPr/>
        </p:nvCxnSpPr>
        <p:spPr>
          <a:xfrm>
            <a:off x="3463864" y="3870664"/>
            <a:ext cx="0" cy="22371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7EA4F960-4BA8-2C8C-0E32-C850943FB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232" y="2185416"/>
            <a:ext cx="799530" cy="92209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5940C5-F32F-DC04-7129-486CF9CE0652}"/>
                  </a:ext>
                </a:extLst>
              </p:cNvPr>
              <p:cNvSpPr txBox="1"/>
              <p:nvPr/>
            </p:nvSpPr>
            <p:spPr>
              <a:xfrm>
                <a:off x="4873752" y="1517904"/>
                <a:ext cx="1615735" cy="656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(second order)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5940C5-F32F-DC04-7129-486CF9CE0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752" y="1517904"/>
                <a:ext cx="1615735" cy="656526"/>
              </a:xfrm>
              <a:prstGeom prst="rect">
                <a:avLst/>
              </a:prstGeom>
              <a:blipFill>
                <a:blip r:embed="rId4"/>
                <a:stretch>
                  <a:fillRect l="-1509" r="-755" b="-12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D6A9E652-7C9E-161D-2387-45E232151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224" y="2183742"/>
            <a:ext cx="799530" cy="922092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D3D54B2F-5DDE-DFC3-337D-084CD91E9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041" y="4970885"/>
            <a:ext cx="799530" cy="922092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AE24F7D-5C72-1C96-D0C6-F35E6944A6A7}"/>
                  </a:ext>
                </a:extLst>
              </p:cNvPr>
              <p:cNvSpPr txBox="1"/>
              <p:nvPr/>
            </p:nvSpPr>
            <p:spPr>
              <a:xfrm>
                <a:off x="744174" y="1567264"/>
                <a:ext cx="108363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(first order)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AE24F7D-5C72-1C96-D0C6-F35E6944A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74" y="1567264"/>
                <a:ext cx="1083630" cy="553998"/>
              </a:xfrm>
              <a:prstGeom prst="rect">
                <a:avLst/>
              </a:prstGeom>
              <a:blipFill>
                <a:blip r:embed="rId5"/>
                <a:stretch>
                  <a:fillRect l="-12921" t="-4396" r="-11798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2D19A16-348D-BD57-F5B3-66D235FE4B17}"/>
                  </a:ext>
                </a:extLst>
              </p:cNvPr>
              <p:cNvSpPr txBox="1"/>
              <p:nvPr/>
            </p:nvSpPr>
            <p:spPr>
              <a:xfrm>
                <a:off x="4682832" y="4373108"/>
                <a:ext cx="107394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(first order)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2D19A16-348D-BD57-F5B3-66D235FE4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832" y="4373108"/>
                <a:ext cx="1073948" cy="553998"/>
              </a:xfrm>
              <a:prstGeom prst="rect">
                <a:avLst/>
              </a:prstGeom>
              <a:blipFill>
                <a:blip r:embed="rId6"/>
                <a:stretch>
                  <a:fillRect l="-13068" t="-4396" r="-13068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1D8BC1D-AA22-C312-4CBB-2C4627EFE332}"/>
              </a:ext>
            </a:extLst>
          </p:cNvPr>
          <p:cNvCxnSpPr/>
          <p:nvPr/>
        </p:nvCxnSpPr>
        <p:spPr>
          <a:xfrm>
            <a:off x="1685754" y="3105834"/>
            <a:ext cx="1778110" cy="170429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4CB6D4E-132A-85F2-5995-41BE49580F5C}"/>
              </a:ext>
            </a:extLst>
          </p:cNvPr>
          <p:cNvCxnSpPr/>
          <p:nvPr/>
        </p:nvCxnSpPr>
        <p:spPr>
          <a:xfrm flipH="1">
            <a:off x="2886075" y="4810125"/>
            <a:ext cx="577789" cy="42862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FF01ECF-7171-4BD0-64E8-E8F38612498A}"/>
              </a:ext>
            </a:extLst>
          </p:cNvPr>
          <p:cNvCxnSpPr/>
          <p:nvPr/>
        </p:nvCxnSpPr>
        <p:spPr>
          <a:xfrm flipV="1">
            <a:off x="3463864" y="1847850"/>
            <a:ext cx="0" cy="202281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3255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EB85A-2921-79E4-C9DC-B15138607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n-lt"/>
              </a:rPr>
              <a:t>Higher order sources are represented as combinations of lower order sources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75D5950-0C5C-153D-3B3A-499D4513FB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839" y="4970885"/>
            <a:ext cx="799530" cy="92209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F04DBD-4433-461B-BDE2-03DB72E41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631" y="4927106"/>
            <a:ext cx="876300" cy="100965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6684CE-9769-F323-37BE-8C1E9D28888B}"/>
              </a:ext>
            </a:extLst>
          </p:cNvPr>
          <p:cNvCxnSpPr>
            <a:cxnSpLocks/>
          </p:cNvCxnSpPr>
          <p:nvPr/>
        </p:nvCxnSpPr>
        <p:spPr>
          <a:xfrm>
            <a:off x="772358" y="3870664"/>
            <a:ext cx="269150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BFE68CB-D04C-173D-9A9C-6D73335BED7B}"/>
              </a:ext>
            </a:extLst>
          </p:cNvPr>
          <p:cNvSpPr txBox="1"/>
          <p:nvPr/>
        </p:nvSpPr>
        <p:spPr>
          <a:xfrm>
            <a:off x="809454" y="5899718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Source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A785E08-86A0-0731-D647-E64C10187D76}"/>
              </a:ext>
            </a:extLst>
          </p:cNvPr>
          <p:cNvCxnSpPr>
            <a:cxnSpLocks/>
          </p:cNvCxnSpPr>
          <p:nvPr/>
        </p:nvCxnSpPr>
        <p:spPr>
          <a:xfrm>
            <a:off x="3463864" y="3870664"/>
            <a:ext cx="0" cy="22371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7EA4F960-4BA8-2C8C-0E32-C850943FB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232" y="2183742"/>
            <a:ext cx="799530" cy="92209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5940C5-F32F-DC04-7129-486CF9CE0652}"/>
                  </a:ext>
                </a:extLst>
              </p:cNvPr>
              <p:cNvSpPr txBox="1"/>
              <p:nvPr/>
            </p:nvSpPr>
            <p:spPr>
              <a:xfrm>
                <a:off x="4872269" y="1516368"/>
                <a:ext cx="1615735" cy="656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(second order)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5940C5-F32F-DC04-7129-486CF9CE0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269" y="1516368"/>
                <a:ext cx="1615735" cy="656526"/>
              </a:xfrm>
              <a:prstGeom prst="rect">
                <a:avLst/>
              </a:prstGeom>
              <a:blipFill>
                <a:blip r:embed="rId4"/>
                <a:stretch>
                  <a:fillRect l="-1132" r="-1132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D6A9E652-7C9E-161D-2387-45E232151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224" y="2183742"/>
            <a:ext cx="799530" cy="922092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D3D54B2F-5DDE-DFC3-337D-084CD91E9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041" y="4970885"/>
            <a:ext cx="799530" cy="922092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AE24F7D-5C72-1C96-D0C6-F35E6944A6A7}"/>
                  </a:ext>
                </a:extLst>
              </p:cNvPr>
              <p:cNvSpPr txBox="1"/>
              <p:nvPr/>
            </p:nvSpPr>
            <p:spPr>
              <a:xfrm>
                <a:off x="744174" y="1567264"/>
                <a:ext cx="108363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(first order)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AE24F7D-5C72-1C96-D0C6-F35E6944A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74" y="1567264"/>
                <a:ext cx="1083630" cy="553998"/>
              </a:xfrm>
              <a:prstGeom prst="rect">
                <a:avLst/>
              </a:prstGeom>
              <a:blipFill>
                <a:blip r:embed="rId5"/>
                <a:stretch>
                  <a:fillRect l="-12921" t="-4396" r="-11798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2D19A16-348D-BD57-F5B3-66D235FE4B17}"/>
                  </a:ext>
                </a:extLst>
              </p:cNvPr>
              <p:cNvSpPr txBox="1"/>
              <p:nvPr/>
            </p:nvSpPr>
            <p:spPr>
              <a:xfrm>
                <a:off x="4682832" y="4370832"/>
                <a:ext cx="107394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(first order)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2D19A16-348D-BD57-F5B3-66D235FE4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832" y="4370832"/>
                <a:ext cx="1073948" cy="553998"/>
              </a:xfrm>
              <a:prstGeom prst="rect">
                <a:avLst/>
              </a:prstGeom>
              <a:blipFill>
                <a:blip r:embed="rId6"/>
                <a:stretch>
                  <a:fillRect l="-13068" t="-4396" r="-13068" b="-24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45213D2-1E7E-4D88-8708-56623157B0CB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2886074" y="3105834"/>
            <a:ext cx="2798923" cy="21043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E4BE6DD-3532-4672-8336-542500B4A135}"/>
              </a:ext>
            </a:extLst>
          </p:cNvPr>
          <p:cNvCxnSpPr/>
          <p:nvPr/>
        </p:nvCxnSpPr>
        <p:spPr>
          <a:xfrm flipV="1">
            <a:off x="3463864" y="1847850"/>
            <a:ext cx="0" cy="202281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0080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EB85A-2921-79E4-C9DC-B15138607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96"/>
            <a:ext cx="9144000" cy="1325563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n-lt"/>
              </a:rPr>
              <a:t>Higher order sources are represented as combinations of lower order sources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75D5950-0C5C-153D-3B3A-499D4513FB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839" y="4970885"/>
            <a:ext cx="799530" cy="92209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F04DBD-4433-461B-BDE2-03DB72E41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631" y="4927106"/>
            <a:ext cx="876300" cy="100965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6684CE-9769-F323-37BE-8C1E9D28888B}"/>
              </a:ext>
            </a:extLst>
          </p:cNvPr>
          <p:cNvCxnSpPr>
            <a:cxnSpLocks/>
          </p:cNvCxnSpPr>
          <p:nvPr/>
        </p:nvCxnSpPr>
        <p:spPr>
          <a:xfrm>
            <a:off x="772358" y="3870664"/>
            <a:ext cx="269150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BFE68CB-D04C-173D-9A9C-6D73335BED7B}"/>
              </a:ext>
            </a:extLst>
          </p:cNvPr>
          <p:cNvSpPr txBox="1"/>
          <p:nvPr/>
        </p:nvSpPr>
        <p:spPr>
          <a:xfrm>
            <a:off x="809454" y="5899718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Source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A785E08-86A0-0731-D647-E64C10187D76}"/>
              </a:ext>
            </a:extLst>
          </p:cNvPr>
          <p:cNvCxnSpPr>
            <a:cxnSpLocks/>
          </p:cNvCxnSpPr>
          <p:nvPr/>
        </p:nvCxnSpPr>
        <p:spPr>
          <a:xfrm>
            <a:off x="3463864" y="3870664"/>
            <a:ext cx="0" cy="22371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7EA4F960-4BA8-2C8C-0E32-C850943FB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232" y="2185416"/>
            <a:ext cx="799530" cy="92209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5940C5-F32F-DC04-7129-486CF9CE0652}"/>
                  </a:ext>
                </a:extLst>
              </p:cNvPr>
              <p:cNvSpPr txBox="1"/>
              <p:nvPr/>
            </p:nvSpPr>
            <p:spPr>
              <a:xfrm>
                <a:off x="4872269" y="1519587"/>
                <a:ext cx="1615735" cy="656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(second order)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5940C5-F32F-DC04-7129-486CF9CE0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269" y="1519587"/>
                <a:ext cx="1615735" cy="656526"/>
              </a:xfrm>
              <a:prstGeom prst="rect">
                <a:avLst/>
              </a:prstGeom>
              <a:blipFill>
                <a:blip r:embed="rId4"/>
                <a:stretch>
                  <a:fillRect l="-1132" r="-1132" b="-12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D6A9E652-7C9E-161D-2387-45E232151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224" y="2183742"/>
            <a:ext cx="799530" cy="922092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D3D54B2F-5DDE-DFC3-337D-084CD91E9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041" y="4970885"/>
            <a:ext cx="799530" cy="922092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AE24F7D-5C72-1C96-D0C6-F35E6944A6A7}"/>
                  </a:ext>
                </a:extLst>
              </p:cNvPr>
              <p:cNvSpPr txBox="1"/>
              <p:nvPr/>
            </p:nvSpPr>
            <p:spPr>
              <a:xfrm>
                <a:off x="744174" y="1563624"/>
                <a:ext cx="108363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(first order)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AE24F7D-5C72-1C96-D0C6-F35E6944A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74" y="1563624"/>
                <a:ext cx="1083630" cy="553998"/>
              </a:xfrm>
              <a:prstGeom prst="rect">
                <a:avLst/>
              </a:prstGeom>
              <a:blipFill>
                <a:blip r:embed="rId5"/>
                <a:stretch>
                  <a:fillRect l="-12921" t="-5556" r="-11798" b="-2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2D19A16-348D-BD57-F5B3-66D235FE4B17}"/>
                  </a:ext>
                </a:extLst>
              </p:cNvPr>
              <p:cNvSpPr txBox="1"/>
              <p:nvPr/>
            </p:nvSpPr>
            <p:spPr>
              <a:xfrm>
                <a:off x="4682832" y="4370832"/>
                <a:ext cx="107394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(first order)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2D19A16-348D-BD57-F5B3-66D235FE4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832" y="4370832"/>
                <a:ext cx="1073948" cy="553998"/>
              </a:xfrm>
              <a:prstGeom prst="rect">
                <a:avLst/>
              </a:prstGeom>
              <a:blipFill>
                <a:blip r:embed="rId6"/>
                <a:stretch>
                  <a:fillRect l="-13068" t="-4396" r="-13068" b="-24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E4BE6DD-3532-4672-8336-542500B4A135}"/>
              </a:ext>
            </a:extLst>
          </p:cNvPr>
          <p:cNvCxnSpPr/>
          <p:nvPr/>
        </p:nvCxnSpPr>
        <p:spPr>
          <a:xfrm flipV="1">
            <a:off x="3463864" y="1847850"/>
            <a:ext cx="0" cy="202281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9885452-D752-CD0E-4551-E9057321640D}"/>
              </a:ext>
            </a:extLst>
          </p:cNvPr>
          <p:cNvCxnSpPr/>
          <p:nvPr/>
        </p:nvCxnSpPr>
        <p:spPr>
          <a:xfrm>
            <a:off x="3463864" y="5238750"/>
            <a:ext cx="946211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DA8E99A0-C94C-23CA-CEDB-5892F41B04BC}"/>
              </a:ext>
            </a:extLst>
          </p:cNvPr>
          <p:cNvSpPr/>
          <p:nvPr/>
        </p:nvSpPr>
        <p:spPr>
          <a:xfrm>
            <a:off x="3382901" y="5545972"/>
            <a:ext cx="161925" cy="161925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55BDE32-67B3-06DB-1AD2-D49F48A9F442}"/>
                  </a:ext>
                </a:extLst>
              </p:cNvPr>
              <p:cNvSpPr txBox="1"/>
              <p:nvPr/>
            </p:nvSpPr>
            <p:spPr>
              <a:xfrm>
                <a:off x="3654168" y="4860430"/>
                <a:ext cx="5656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55BDE32-67B3-06DB-1AD2-D49F48A9F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4168" y="4860430"/>
                <a:ext cx="56560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7DC18F-907A-7B3B-B7A9-342ADA45D489}"/>
                  </a:ext>
                </a:extLst>
              </p:cNvPr>
              <p:cNvSpPr txBox="1"/>
              <p:nvPr/>
            </p:nvSpPr>
            <p:spPr>
              <a:xfrm>
                <a:off x="3463863" y="5419528"/>
                <a:ext cx="5656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7DC18F-907A-7B3B-B7A9-342ADA45D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863" y="5419528"/>
                <a:ext cx="565602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CCC2457-DCC9-2032-45AD-CC853DE25610}"/>
              </a:ext>
            </a:extLst>
          </p:cNvPr>
          <p:cNvCxnSpPr>
            <a:endCxn id="23" idx="1"/>
          </p:cNvCxnSpPr>
          <p:nvPr/>
        </p:nvCxnSpPr>
        <p:spPr>
          <a:xfrm>
            <a:off x="1685754" y="3000375"/>
            <a:ext cx="1720860" cy="256931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42F1EF-A693-A9D5-9BE2-B225D98B542D}"/>
                  </a:ext>
                </a:extLst>
              </p:cNvPr>
              <p:cNvSpPr txBox="1"/>
              <p:nvPr/>
            </p:nvSpPr>
            <p:spPr>
              <a:xfrm rot="3470880">
                <a:off x="2450578" y="4243098"/>
                <a:ext cx="7880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42F1EF-A693-A9D5-9BE2-B225D98B5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70880">
                <a:off x="2450578" y="4243098"/>
                <a:ext cx="788036" cy="276999"/>
              </a:xfrm>
              <a:prstGeom prst="rect">
                <a:avLst/>
              </a:prstGeom>
              <a:blipFill>
                <a:blip r:embed="rId9"/>
                <a:stretch>
                  <a:fillRect l="-13889" t="-2222" r="-35185" b="-3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2939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F490CA-5576-5B28-E730-B5FAF33D5530}"/>
              </a:ext>
            </a:extLst>
          </p:cNvPr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Relevant Works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91535-ADF7-F780-F731-8DFA4578A29C}"/>
              </a:ext>
            </a:extLst>
          </p:cNvPr>
          <p:cNvSpPr txBox="1"/>
          <p:nvPr/>
        </p:nvSpPr>
        <p:spPr>
          <a:xfrm>
            <a:off x="312411" y="1140154"/>
            <a:ext cx="851917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Discuss various methods for obtaining the room impulse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Adrian Calin </a:t>
            </a:r>
            <a:r>
              <a:rPr lang="en-US" altLang="zh-CN" sz="1600" dirty="0" err="1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Farcas</a:t>
            </a:r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Marina Dana </a:t>
            </a:r>
            <a:r>
              <a:rPr lang="en-US" altLang="zh-CN" sz="1600" dirty="0" err="1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Topa</a:t>
            </a:r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“On the choice of the method for obtaining the room impulse response”, Acta </a:t>
            </a:r>
            <a:r>
              <a:rPr lang="en-US" altLang="zh-CN" sz="1600" dirty="0" err="1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Technica</a:t>
            </a:r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Napocensis</a:t>
            </a:r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54, 34 (2003)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 Guy-Bart, </a:t>
            </a:r>
            <a:r>
              <a:rPr lang="en-US" sz="1600" dirty="0" err="1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Embrechts</a:t>
            </a:r>
            <a:r>
              <a:rPr lang="en-US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Jean-Jacques, and Archambeau Dominique, </a:t>
            </a:r>
            <a:r>
              <a:rPr lang="en-US" sz="1600" i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“Comparison of different impulse response measurement techniques”</a:t>
            </a:r>
            <a:r>
              <a:rPr lang="en-US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Journal of the Audio Engineering Society 50, 249-262 (2002)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Angelo Farina, </a:t>
            </a:r>
            <a:r>
              <a:rPr lang="en-US" sz="1600" i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“Simultaneous Measurement of Impulse Response and Distortion With a Swept-Sine Technique”</a:t>
            </a:r>
            <a:r>
              <a:rPr lang="en-US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108</a:t>
            </a:r>
            <a:r>
              <a:rPr lang="en-US" sz="1600" baseline="300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Convention, Audio Engineering Society, February 19-22, 2000, Paris, France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Reconstruct the 3D geometry of a room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 </a:t>
            </a:r>
            <a:r>
              <a:rPr lang="en-US" sz="1600" dirty="0" err="1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Dokmanic</a:t>
            </a:r>
            <a:r>
              <a:rPr lang="en-US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R. </a:t>
            </a:r>
            <a:r>
              <a:rPr lang="en-US" sz="1600" dirty="0" err="1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Parhizkar</a:t>
            </a:r>
            <a:r>
              <a:rPr lang="en-US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A. Walther, Y. Lu, and M. </a:t>
            </a:r>
            <a:r>
              <a:rPr lang="en-US" sz="1600" dirty="0" err="1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Vetterli</a:t>
            </a:r>
            <a:r>
              <a:rPr lang="en-US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“Acoustic echoes reveal room shape”, </a:t>
            </a:r>
            <a:r>
              <a:rPr lang="en-US" sz="1600" i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National Academy of Sciences of the United States of America</a:t>
            </a:r>
            <a:r>
              <a:rPr lang="en-US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110, 12186-12191 (2013)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Introduce strategy to detect position of walls with 20 cm uncertainty in microphone positions, and absorption coefficient of sound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Oliver Shih, and Anthony Rowe, </a:t>
            </a:r>
            <a:r>
              <a:rPr lang="en-US" sz="1600" i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“Can a Phone Hear the Shape of a Room?”</a:t>
            </a:r>
            <a:r>
              <a:rPr lang="en-US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IPSN ’19: Proceedings of the 18</a:t>
            </a:r>
            <a:r>
              <a:rPr lang="en-US" sz="1600" baseline="300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International Conference on Information Processing in Sensor Networks, Pages 277-288, April 16-18, 2019, Montreal, Canada</a:t>
            </a:r>
          </a:p>
        </p:txBody>
      </p:sp>
    </p:spTree>
    <p:extLst>
      <p:ext uri="{BB962C8B-B14F-4D97-AF65-F5344CB8AC3E}">
        <p14:creationId xmlns:p14="http://schemas.microsoft.com/office/powerpoint/2010/main" val="3251445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EB85A-2921-79E4-C9DC-B15138607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n-lt"/>
              </a:rPr>
              <a:t>Higher order sources are represented as combinations of lower order sources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75D5950-0C5C-153D-3B3A-499D4513FB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839" y="4970885"/>
            <a:ext cx="799530" cy="92209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F04DBD-4433-461B-BDE2-03DB72E41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631" y="4927106"/>
            <a:ext cx="876300" cy="100965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6684CE-9769-F323-37BE-8C1E9D28888B}"/>
              </a:ext>
            </a:extLst>
          </p:cNvPr>
          <p:cNvCxnSpPr>
            <a:cxnSpLocks/>
          </p:cNvCxnSpPr>
          <p:nvPr/>
        </p:nvCxnSpPr>
        <p:spPr>
          <a:xfrm>
            <a:off x="772358" y="3870664"/>
            <a:ext cx="269150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BFE68CB-D04C-173D-9A9C-6D73335BED7B}"/>
              </a:ext>
            </a:extLst>
          </p:cNvPr>
          <p:cNvSpPr txBox="1"/>
          <p:nvPr/>
        </p:nvSpPr>
        <p:spPr>
          <a:xfrm>
            <a:off x="809454" y="5899718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Source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A785E08-86A0-0731-D647-E64C10187D76}"/>
              </a:ext>
            </a:extLst>
          </p:cNvPr>
          <p:cNvCxnSpPr>
            <a:cxnSpLocks/>
          </p:cNvCxnSpPr>
          <p:nvPr/>
        </p:nvCxnSpPr>
        <p:spPr>
          <a:xfrm>
            <a:off x="3463864" y="3870664"/>
            <a:ext cx="0" cy="22371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7EA4F960-4BA8-2C8C-0E32-C850943FB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232" y="2185416"/>
            <a:ext cx="799530" cy="92209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5940C5-F32F-DC04-7129-486CF9CE0652}"/>
                  </a:ext>
                </a:extLst>
              </p:cNvPr>
              <p:cNvSpPr txBox="1"/>
              <p:nvPr/>
            </p:nvSpPr>
            <p:spPr>
              <a:xfrm>
                <a:off x="4872269" y="1519587"/>
                <a:ext cx="1615735" cy="656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(second order)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5940C5-F32F-DC04-7129-486CF9CE0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269" y="1519587"/>
                <a:ext cx="1615735" cy="656526"/>
              </a:xfrm>
              <a:prstGeom prst="rect">
                <a:avLst/>
              </a:prstGeom>
              <a:blipFill>
                <a:blip r:embed="rId4"/>
                <a:stretch>
                  <a:fillRect l="-1132" r="-1132" b="-12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D6A9E652-7C9E-161D-2387-45E232151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224" y="2183742"/>
            <a:ext cx="799530" cy="922092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D3D54B2F-5DDE-DFC3-337D-084CD91E9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041" y="4970885"/>
            <a:ext cx="799530" cy="922092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AE24F7D-5C72-1C96-D0C6-F35E6944A6A7}"/>
                  </a:ext>
                </a:extLst>
              </p:cNvPr>
              <p:cNvSpPr txBox="1"/>
              <p:nvPr/>
            </p:nvSpPr>
            <p:spPr>
              <a:xfrm>
                <a:off x="744174" y="1563624"/>
                <a:ext cx="108363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(first order)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AE24F7D-5C72-1C96-D0C6-F35E6944A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74" y="1563624"/>
                <a:ext cx="1083630" cy="553998"/>
              </a:xfrm>
              <a:prstGeom prst="rect">
                <a:avLst/>
              </a:prstGeom>
              <a:blipFill>
                <a:blip r:embed="rId5"/>
                <a:stretch>
                  <a:fillRect l="-12921" t="-5556" r="-11798" b="-2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2D19A16-348D-BD57-F5B3-66D235FE4B17}"/>
                  </a:ext>
                </a:extLst>
              </p:cNvPr>
              <p:cNvSpPr txBox="1"/>
              <p:nvPr/>
            </p:nvSpPr>
            <p:spPr>
              <a:xfrm>
                <a:off x="4682832" y="4370832"/>
                <a:ext cx="107394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(first order)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2D19A16-348D-BD57-F5B3-66D235FE4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832" y="4370832"/>
                <a:ext cx="1073948" cy="553998"/>
              </a:xfrm>
              <a:prstGeom prst="rect">
                <a:avLst/>
              </a:prstGeom>
              <a:blipFill>
                <a:blip r:embed="rId6"/>
                <a:stretch>
                  <a:fillRect l="-13068" t="-4396" r="-13068" b="-24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E4BE6DD-3532-4672-8336-542500B4A135}"/>
              </a:ext>
            </a:extLst>
          </p:cNvPr>
          <p:cNvCxnSpPr/>
          <p:nvPr/>
        </p:nvCxnSpPr>
        <p:spPr>
          <a:xfrm flipV="1">
            <a:off x="3463864" y="1847850"/>
            <a:ext cx="0" cy="202281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9885452-D752-CD0E-4551-E9057321640D}"/>
              </a:ext>
            </a:extLst>
          </p:cNvPr>
          <p:cNvCxnSpPr/>
          <p:nvPr/>
        </p:nvCxnSpPr>
        <p:spPr>
          <a:xfrm>
            <a:off x="3463864" y="5238750"/>
            <a:ext cx="946211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DA8E99A0-C94C-23CA-CEDB-5892F41B04BC}"/>
              </a:ext>
            </a:extLst>
          </p:cNvPr>
          <p:cNvSpPr/>
          <p:nvPr/>
        </p:nvSpPr>
        <p:spPr>
          <a:xfrm>
            <a:off x="3382901" y="5545972"/>
            <a:ext cx="161925" cy="161925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55BDE32-67B3-06DB-1AD2-D49F48A9F442}"/>
                  </a:ext>
                </a:extLst>
              </p:cNvPr>
              <p:cNvSpPr txBox="1"/>
              <p:nvPr/>
            </p:nvSpPr>
            <p:spPr>
              <a:xfrm>
                <a:off x="3654168" y="4860430"/>
                <a:ext cx="5656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55BDE32-67B3-06DB-1AD2-D49F48A9F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4168" y="4860430"/>
                <a:ext cx="56560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7DC18F-907A-7B3B-B7A9-342ADA45D489}"/>
                  </a:ext>
                </a:extLst>
              </p:cNvPr>
              <p:cNvSpPr txBox="1"/>
              <p:nvPr/>
            </p:nvSpPr>
            <p:spPr>
              <a:xfrm>
                <a:off x="3463863" y="5419528"/>
                <a:ext cx="5656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7DC18F-907A-7B3B-B7A9-342ADA45D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863" y="5419528"/>
                <a:ext cx="565602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CCC2457-DCC9-2032-45AD-CC853DE25610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685754" y="2644788"/>
            <a:ext cx="1778109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42F1EF-A693-A9D5-9BE2-B225D98B542D}"/>
                  </a:ext>
                </a:extLst>
              </p:cNvPr>
              <p:cNvSpPr txBox="1"/>
              <p:nvPr/>
            </p:nvSpPr>
            <p:spPr>
              <a:xfrm>
                <a:off x="1827804" y="2312274"/>
                <a:ext cx="1490857" cy="286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𝐬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42F1EF-A693-A9D5-9BE2-B225D98B5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804" y="2312274"/>
                <a:ext cx="1490857" cy="286489"/>
              </a:xfrm>
              <a:prstGeom prst="rect">
                <a:avLst/>
              </a:prstGeom>
              <a:blipFill>
                <a:blip r:embed="rId9"/>
                <a:stretch>
                  <a:fillRect l="-2459" t="-4255" r="-3689" b="-27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60426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EB85A-2921-79E4-C9DC-B15138607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23"/>
            <a:ext cx="9144000" cy="1325563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n-lt"/>
              </a:rPr>
              <a:t>Higher order sources are represented as combinations of lower order sources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75D5950-0C5C-153D-3B3A-499D4513FB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839" y="4970885"/>
            <a:ext cx="799530" cy="92209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F04DBD-4433-461B-BDE2-03DB72E41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631" y="4927106"/>
            <a:ext cx="876300" cy="100965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6684CE-9769-F323-37BE-8C1E9D28888B}"/>
              </a:ext>
            </a:extLst>
          </p:cNvPr>
          <p:cNvCxnSpPr>
            <a:cxnSpLocks/>
          </p:cNvCxnSpPr>
          <p:nvPr/>
        </p:nvCxnSpPr>
        <p:spPr>
          <a:xfrm>
            <a:off x="772358" y="3870664"/>
            <a:ext cx="269150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BFE68CB-D04C-173D-9A9C-6D73335BED7B}"/>
              </a:ext>
            </a:extLst>
          </p:cNvPr>
          <p:cNvSpPr txBox="1"/>
          <p:nvPr/>
        </p:nvSpPr>
        <p:spPr>
          <a:xfrm>
            <a:off x="809454" y="5899718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Source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A785E08-86A0-0731-D647-E64C10187D76}"/>
              </a:ext>
            </a:extLst>
          </p:cNvPr>
          <p:cNvCxnSpPr>
            <a:cxnSpLocks/>
          </p:cNvCxnSpPr>
          <p:nvPr/>
        </p:nvCxnSpPr>
        <p:spPr>
          <a:xfrm>
            <a:off x="3463864" y="3870664"/>
            <a:ext cx="0" cy="22371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7EA4F960-4BA8-2C8C-0E32-C850943FB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232" y="2185416"/>
            <a:ext cx="799530" cy="92209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5940C5-F32F-DC04-7129-486CF9CE0652}"/>
                  </a:ext>
                </a:extLst>
              </p:cNvPr>
              <p:cNvSpPr txBox="1"/>
              <p:nvPr/>
            </p:nvSpPr>
            <p:spPr>
              <a:xfrm>
                <a:off x="4872269" y="1519587"/>
                <a:ext cx="1615735" cy="656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(second order)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5940C5-F32F-DC04-7129-486CF9CE0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269" y="1519587"/>
                <a:ext cx="1615735" cy="656526"/>
              </a:xfrm>
              <a:prstGeom prst="rect">
                <a:avLst/>
              </a:prstGeom>
              <a:blipFill>
                <a:blip r:embed="rId4"/>
                <a:stretch>
                  <a:fillRect l="-1132" r="-1132" b="-12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D6A9E652-7C9E-161D-2387-45E232151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224" y="2183742"/>
            <a:ext cx="799530" cy="922092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D3D54B2F-5DDE-DFC3-337D-084CD91E9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041" y="4970885"/>
            <a:ext cx="799530" cy="922092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AE24F7D-5C72-1C96-D0C6-F35E6944A6A7}"/>
                  </a:ext>
                </a:extLst>
              </p:cNvPr>
              <p:cNvSpPr txBox="1"/>
              <p:nvPr/>
            </p:nvSpPr>
            <p:spPr>
              <a:xfrm>
                <a:off x="744174" y="1563624"/>
                <a:ext cx="108363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(first order)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AE24F7D-5C72-1C96-D0C6-F35E6944A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74" y="1563624"/>
                <a:ext cx="1083630" cy="553998"/>
              </a:xfrm>
              <a:prstGeom prst="rect">
                <a:avLst/>
              </a:prstGeom>
              <a:blipFill>
                <a:blip r:embed="rId5"/>
                <a:stretch>
                  <a:fillRect l="-12921" t="-5556" r="-11798" b="-2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2D19A16-348D-BD57-F5B3-66D235FE4B17}"/>
                  </a:ext>
                </a:extLst>
              </p:cNvPr>
              <p:cNvSpPr txBox="1"/>
              <p:nvPr/>
            </p:nvSpPr>
            <p:spPr>
              <a:xfrm>
                <a:off x="4682832" y="4370832"/>
                <a:ext cx="107394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(first order)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2D19A16-348D-BD57-F5B3-66D235FE4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832" y="4370832"/>
                <a:ext cx="1073948" cy="553998"/>
              </a:xfrm>
              <a:prstGeom prst="rect">
                <a:avLst/>
              </a:prstGeom>
              <a:blipFill>
                <a:blip r:embed="rId6"/>
                <a:stretch>
                  <a:fillRect l="-13068" t="-4396" r="-13068" b="-24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E4BE6DD-3532-4672-8336-542500B4A135}"/>
              </a:ext>
            </a:extLst>
          </p:cNvPr>
          <p:cNvCxnSpPr/>
          <p:nvPr/>
        </p:nvCxnSpPr>
        <p:spPr>
          <a:xfrm flipV="1">
            <a:off x="3463864" y="1847850"/>
            <a:ext cx="0" cy="202281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9885452-D752-CD0E-4551-E9057321640D}"/>
              </a:ext>
            </a:extLst>
          </p:cNvPr>
          <p:cNvCxnSpPr/>
          <p:nvPr/>
        </p:nvCxnSpPr>
        <p:spPr>
          <a:xfrm>
            <a:off x="3463864" y="5238750"/>
            <a:ext cx="946211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DA8E99A0-C94C-23CA-CEDB-5892F41B04BC}"/>
              </a:ext>
            </a:extLst>
          </p:cNvPr>
          <p:cNvSpPr/>
          <p:nvPr/>
        </p:nvSpPr>
        <p:spPr>
          <a:xfrm>
            <a:off x="3382901" y="5545972"/>
            <a:ext cx="161925" cy="161925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55BDE32-67B3-06DB-1AD2-D49F48A9F442}"/>
                  </a:ext>
                </a:extLst>
              </p:cNvPr>
              <p:cNvSpPr txBox="1"/>
              <p:nvPr/>
            </p:nvSpPr>
            <p:spPr>
              <a:xfrm>
                <a:off x="3654168" y="4860430"/>
                <a:ext cx="5656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55BDE32-67B3-06DB-1AD2-D49F48A9F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4168" y="4860430"/>
                <a:ext cx="56560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7DC18F-907A-7B3B-B7A9-342ADA45D489}"/>
                  </a:ext>
                </a:extLst>
              </p:cNvPr>
              <p:cNvSpPr txBox="1"/>
              <p:nvPr/>
            </p:nvSpPr>
            <p:spPr>
              <a:xfrm>
                <a:off x="3463863" y="5419528"/>
                <a:ext cx="5656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7DC18F-907A-7B3B-B7A9-342ADA45D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863" y="5419528"/>
                <a:ext cx="565602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CCC2457-DCC9-2032-45AD-CC853DE25610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1685754" y="2644788"/>
            <a:ext cx="3599478" cy="167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42F1EF-A693-A9D5-9BE2-B225D98B542D}"/>
                  </a:ext>
                </a:extLst>
              </p:cNvPr>
              <p:cNvSpPr txBox="1"/>
              <p:nvPr/>
            </p:nvSpPr>
            <p:spPr>
              <a:xfrm>
                <a:off x="3544826" y="2277336"/>
                <a:ext cx="1604670" cy="286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𝐬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42F1EF-A693-A9D5-9BE2-B225D98B5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826" y="2277336"/>
                <a:ext cx="1604670" cy="286489"/>
              </a:xfrm>
              <a:prstGeom prst="rect">
                <a:avLst/>
              </a:prstGeom>
              <a:blipFill>
                <a:blip r:embed="rId9"/>
                <a:stretch>
                  <a:fillRect l="-3802" t="-6383" r="-3422" b="-25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17261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EB85A-2921-79E4-C9DC-B15138607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54"/>
            <a:ext cx="9144000" cy="1325563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n-lt"/>
              </a:rPr>
              <a:t>Higher order sources are represented as combinations of lower order sources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75D5950-0C5C-153D-3B3A-499D4513FB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839" y="4970885"/>
            <a:ext cx="799530" cy="92209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F04DBD-4433-461B-BDE2-03DB72E41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631" y="4927106"/>
            <a:ext cx="876300" cy="100965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6684CE-9769-F323-37BE-8C1E9D28888B}"/>
              </a:ext>
            </a:extLst>
          </p:cNvPr>
          <p:cNvCxnSpPr>
            <a:cxnSpLocks/>
          </p:cNvCxnSpPr>
          <p:nvPr/>
        </p:nvCxnSpPr>
        <p:spPr>
          <a:xfrm>
            <a:off x="772358" y="3870664"/>
            <a:ext cx="269150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BFE68CB-D04C-173D-9A9C-6D73335BED7B}"/>
              </a:ext>
            </a:extLst>
          </p:cNvPr>
          <p:cNvSpPr txBox="1"/>
          <p:nvPr/>
        </p:nvSpPr>
        <p:spPr>
          <a:xfrm>
            <a:off x="809454" y="5899718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Source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A785E08-86A0-0731-D647-E64C10187D76}"/>
              </a:ext>
            </a:extLst>
          </p:cNvPr>
          <p:cNvCxnSpPr>
            <a:cxnSpLocks/>
          </p:cNvCxnSpPr>
          <p:nvPr/>
        </p:nvCxnSpPr>
        <p:spPr>
          <a:xfrm>
            <a:off x="3463864" y="3870664"/>
            <a:ext cx="0" cy="22371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7EA4F960-4BA8-2C8C-0E32-C850943FB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232" y="2185416"/>
            <a:ext cx="799530" cy="92209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5940C5-F32F-DC04-7129-486CF9CE0652}"/>
                  </a:ext>
                </a:extLst>
              </p:cNvPr>
              <p:cNvSpPr txBox="1"/>
              <p:nvPr/>
            </p:nvSpPr>
            <p:spPr>
              <a:xfrm>
                <a:off x="4872269" y="1519587"/>
                <a:ext cx="1615735" cy="656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(second order)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5940C5-F32F-DC04-7129-486CF9CE0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269" y="1519587"/>
                <a:ext cx="1615735" cy="656526"/>
              </a:xfrm>
              <a:prstGeom prst="rect">
                <a:avLst/>
              </a:prstGeom>
              <a:blipFill>
                <a:blip r:embed="rId4"/>
                <a:stretch>
                  <a:fillRect l="-1132" r="-1132" b="-12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D6A9E652-7C9E-161D-2387-45E232151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224" y="2183742"/>
            <a:ext cx="799530" cy="922092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D3D54B2F-5DDE-DFC3-337D-084CD91E9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041" y="4970885"/>
            <a:ext cx="799530" cy="922092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AE24F7D-5C72-1C96-D0C6-F35E6944A6A7}"/>
                  </a:ext>
                </a:extLst>
              </p:cNvPr>
              <p:cNvSpPr txBox="1"/>
              <p:nvPr/>
            </p:nvSpPr>
            <p:spPr>
              <a:xfrm>
                <a:off x="744174" y="1563624"/>
                <a:ext cx="108363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(first order)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AE24F7D-5C72-1C96-D0C6-F35E6944A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74" y="1563624"/>
                <a:ext cx="1083630" cy="553998"/>
              </a:xfrm>
              <a:prstGeom prst="rect">
                <a:avLst/>
              </a:prstGeom>
              <a:blipFill>
                <a:blip r:embed="rId5"/>
                <a:stretch>
                  <a:fillRect l="-12921" t="-5556" r="-11798" b="-2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2D19A16-348D-BD57-F5B3-66D235FE4B17}"/>
                  </a:ext>
                </a:extLst>
              </p:cNvPr>
              <p:cNvSpPr txBox="1"/>
              <p:nvPr/>
            </p:nvSpPr>
            <p:spPr>
              <a:xfrm>
                <a:off x="4682832" y="4370832"/>
                <a:ext cx="107394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(first order)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2D19A16-348D-BD57-F5B3-66D235FE4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832" y="4370832"/>
                <a:ext cx="1073948" cy="553998"/>
              </a:xfrm>
              <a:prstGeom prst="rect">
                <a:avLst/>
              </a:prstGeom>
              <a:blipFill>
                <a:blip r:embed="rId6"/>
                <a:stretch>
                  <a:fillRect l="-13068" t="-4396" r="-13068" b="-24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E4BE6DD-3532-4672-8336-542500B4A135}"/>
              </a:ext>
            </a:extLst>
          </p:cNvPr>
          <p:cNvCxnSpPr/>
          <p:nvPr/>
        </p:nvCxnSpPr>
        <p:spPr>
          <a:xfrm flipV="1">
            <a:off x="3463864" y="1847850"/>
            <a:ext cx="0" cy="202281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9885452-D752-CD0E-4551-E9057321640D}"/>
              </a:ext>
            </a:extLst>
          </p:cNvPr>
          <p:cNvCxnSpPr/>
          <p:nvPr/>
        </p:nvCxnSpPr>
        <p:spPr>
          <a:xfrm>
            <a:off x="3463864" y="5238750"/>
            <a:ext cx="946211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DA8E99A0-C94C-23CA-CEDB-5892F41B04BC}"/>
              </a:ext>
            </a:extLst>
          </p:cNvPr>
          <p:cNvSpPr/>
          <p:nvPr/>
        </p:nvSpPr>
        <p:spPr>
          <a:xfrm>
            <a:off x="3382901" y="5545972"/>
            <a:ext cx="161925" cy="161925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55BDE32-67B3-06DB-1AD2-D49F48A9F442}"/>
                  </a:ext>
                </a:extLst>
              </p:cNvPr>
              <p:cNvSpPr txBox="1"/>
              <p:nvPr/>
            </p:nvSpPr>
            <p:spPr>
              <a:xfrm>
                <a:off x="3654168" y="4860430"/>
                <a:ext cx="5656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55BDE32-67B3-06DB-1AD2-D49F48A9F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4168" y="4860430"/>
                <a:ext cx="56560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7DC18F-907A-7B3B-B7A9-342ADA45D489}"/>
                  </a:ext>
                </a:extLst>
              </p:cNvPr>
              <p:cNvSpPr txBox="1"/>
              <p:nvPr/>
            </p:nvSpPr>
            <p:spPr>
              <a:xfrm>
                <a:off x="3463863" y="5419528"/>
                <a:ext cx="5656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7DC18F-907A-7B3B-B7A9-342ADA45D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863" y="5419528"/>
                <a:ext cx="565602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CCC2457-DCC9-2032-45AD-CC853DE25610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1685754" y="2644788"/>
            <a:ext cx="3599478" cy="167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42F1EF-A693-A9D5-9BE2-B225D98B542D}"/>
                  </a:ext>
                </a:extLst>
              </p:cNvPr>
              <p:cNvSpPr txBox="1"/>
              <p:nvPr/>
            </p:nvSpPr>
            <p:spPr>
              <a:xfrm>
                <a:off x="3547872" y="2276856"/>
                <a:ext cx="1604670" cy="286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𝐬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42F1EF-A693-A9D5-9BE2-B225D98B5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7872" y="2276856"/>
                <a:ext cx="1604670" cy="286489"/>
              </a:xfrm>
              <a:prstGeom prst="rect">
                <a:avLst/>
              </a:prstGeom>
              <a:blipFill>
                <a:blip r:embed="rId9"/>
                <a:stretch>
                  <a:fillRect l="-3422" t="-6522" r="-3422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B9597A-89F6-EE0C-1B86-B45E265B3A2C}"/>
                  </a:ext>
                </a:extLst>
              </p:cNvPr>
              <p:cNvSpPr txBox="1"/>
              <p:nvPr/>
            </p:nvSpPr>
            <p:spPr>
              <a:xfrm>
                <a:off x="3936969" y="3683203"/>
                <a:ext cx="4407938" cy="286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𝐬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combine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𝐬</m:t>
                                </m:r>
                              </m:e>
                              <m:sub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𝐬</m:t>
                                </m:r>
                              </m:e>
                              <m:sub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𝐬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𝐬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B9597A-89F6-EE0C-1B86-B45E265B3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969" y="3683203"/>
                <a:ext cx="4407938" cy="286489"/>
              </a:xfrm>
              <a:prstGeom prst="rect">
                <a:avLst/>
              </a:prstGeom>
              <a:blipFill>
                <a:blip r:embed="rId10"/>
                <a:stretch>
                  <a:fillRect l="-1383" t="-23404" b="-5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003E6B9-DA46-E600-BAA1-EBF0BC8FDFF7}"/>
              </a:ext>
            </a:extLst>
          </p:cNvPr>
          <p:cNvSpPr/>
          <p:nvPr/>
        </p:nvSpPr>
        <p:spPr>
          <a:xfrm>
            <a:off x="3771899" y="3514725"/>
            <a:ext cx="4573007" cy="6736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3799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9968C-AEDC-8E3F-26AE-F1B7AEA82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n-lt"/>
              </a:rPr>
              <a:t>Higher order sources are identified and removed using the combination test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9A7A39-3C7C-A3B9-A56B-E040EB919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417" y="1690689"/>
            <a:ext cx="5333333" cy="40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54477A-28CE-66D1-3D39-C703075F5E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569"/>
          <a:stretch/>
        </p:blipFill>
        <p:spPr>
          <a:xfrm>
            <a:off x="172450" y="2224089"/>
            <a:ext cx="3542967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0302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5E962-18BC-E240-D494-7A7D44D6D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32556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n-lt"/>
              </a:rPr>
              <a:t>The room estimation algorithm determines first order image source locations from received signals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1F9945-EA3E-980F-2CDC-FBF0ED04B5F4}"/>
              </a:ext>
            </a:extLst>
          </p:cNvPr>
          <p:cNvSpPr txBox="1"/>
          <p:nvPr/>
        </p:nvSpPr>
        <p:spPr>
          <a:xfrm>
            <a:off x="2654422" y="1692453"/>
            <a:ext cx="191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Transmitted Signal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943B16-BEC4-A21E-9FDB-5CA3768C6C6D}"/>
              </a:ext>
            </a:extLst>
          </p:cNvPr>
          <p:cNvSpPr txBox="1"/>
          <p:nvPr/>
        </p:nvSpPr>
        <p:spPr>
          <a:xfrm>
            <a:off x="4480560" y="1689199"/>
            <a:ext cx="1724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Received Signals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3E6FD-FCCB-668B-C4A9-8AC25734DE66}"/>
              </a:ext>
            </a:extLst>
          </p:cNvPr>
          <p:cNvSpPr txBox="1"/>
          <p:nvPr/>
        </p:nvSpPr>
        <p:spPr>
          <a:xfrm>
            <a:off x="3490280" y="2363901"/>
            <a:ext cx="2029968" cy="646331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Impulse Response Estimation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910BFD-D68D-F4D8-902E-10008CEC989A}"/>
              </a:ext>
            </a:extLst>
          </p:cNvPr>
          <p:cNvSpPr txBox="1"/>
          <p:nvPr/>
        </p:nvSpPr>
        <p:spPr>
          <a:xfrm>
            <a:off x="3491698" y="3581685"/>
            <a:ext cx="2028550" cy="646331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Speaker and Image Source Localization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5254E6-A762-3A47-F0A9-93D9233A2E1D}"/>
              </a:ext>
            </a:extLst>
          </p:cNvPr>
          <p:cNvSpPr txBox="1"/>
          <p:nvPr/>
        </p:nvSpPr>
        <p:spPr>
          <a:xfrm>
            <a:off x="3490280" y="4799469"/>
            <a:ext cx="2029968" cy="646331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Remove Incorrect Image Sources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33A35F-49D4-61E3-0302-30E34CF1FF18}"/>
              </a:ext>
            </a:extLst>
          </p:cNvPr>
          <p:cNvSpPr txBox="1"/>
          <p:nvPr/>
        </p:nvSpPr>
        <p:spPr>
          <a:xfrm>
            <a:off x="3490280" y="6018264"/>
            <a:ext cx="2029968" cy="369332"/>
          </a:xfrm>
          <a:prstGeom prst="rect">
            <a:avLst/>
          </a:prstGeom>
          <a:solidFill>
            <a:srgbClr val="0070C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Cuboid Fit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17D685-D658-260F-FAEF-093B8922805F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4505264" y="3010232"/>
            <a:ext cx="709" cy="5714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CDA935-AF07-1BF3-341F-C2CC22959C74}"/>
              </a:ext>
            </a:extLst>
          </p:cNvPr>
          <p:cNvCxnSpPr/>
          <p:nvPr/>
        </p:nvCxnSpPr>
        <p:spPr>
          <a:xfrm>
            <a:off x="4504555" y="4228016"/>
            <a:ext cx="709" cy="5714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B9E394-3482-DF3A-4C5C-C4BC79C8CC37}"/>
              </a:ext>
            </a:extLst>
          </p:cNvPr>
          <p:cNvCxnSpPr/>
          <p:nvPr/>
        </p:nvCxnSpPr>
        <p:spPr>
          <a:xfrm>
            <a:off x="4504555" y="5445800"/>
            <a:ext cx="709" cy="5714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3B26269-7621-5599-3850-71C5F3A3B97A}"/>
              </a:ext>
            </a:extLst>
          </p:cNvPr>
          <p:cNvSpPr txBox="1"/>
          <p:nvPr/>
        </p:nvSpPr>
        <p:spPr>
          <a:xfrm>
            <a:off x="4480559" y="3111292"/>
            <a:ext cx="2114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Echo Time-of-Flights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0C7FC1-04F5-D2E5-2712-0969767F419A}"/>
              </a:ext>
            </a:extLst>
          </p:cNvPr>
          <p:cNvSpPr txBox="1"/>
          <p:nvPr/>
        </p:nvSpPr>
        <p:spPr>
          <a:xfrm>
            <a:off x="4480560" y="4334096"/>
            <a:ext cx="254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Candidate Image Sources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9C0A04-8DD4-FB0A-D956-8917FD84BCBF}"/>
              </a:ext>
            </a:extLst>
          </p:cNvPr>
          <p:cNvSpPr txBox="1"/>
          <p:nvPr/>
        </p:nvSpPr>
        <p:spPr>
          <a:xfrm>
            <a:off x="4480560" y="5556900"/>
            <a:ext cx="257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First Order Image Sources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3ADC034-F5E8-F459-4D56-1AC7B29FCD1E}"/>
              </a:ext>
            </a:extLst>
          </p:cNvPr>
          <p:cNvCxnSpPr/>
          <p:nvPr/>
        </p:nvCxnSpPr>
        <p:spPr>
          <a:xfrm>
            <a:off x="4504555" y="6387596"/>
            <a:ext cx="709" cy="365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F8A43A6-FFBC-5357-8147-331A6BADD01A}"/>
              </a:ext>
            </a:extLst>
          </p:cNvPr>
          <p:cNvSpPr txBox="1"/>
          <p:nvPr/>
        </p:nvSpPr>
        <p:spPr>
          <a:xfrm>
            <a:off x="4480560" y="6410372"/>
            <a:ext cx="1917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Room Dimensions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7984508-2D38-35FF-15C9-84EE0B19903F}"/>
              </a:ext>
            </a:extLst>
          </p:cNvPr>
          <p:cNvCxnSpPr>
            <a:cxnSpLocks/>
          </p:cNvCxnSpPr>
          <p:nvPr/>
        </p:nvCxnSpPr>
        <p:spPr>
          <a:xfrm>
            <a:off x="3701989" y="2058531"/>
            <a:ext cx="0" cy="3053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61C871A-34E0-9D12-01C3-6252920A1034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5343026" y="2058531"/>
            <a:ext cx="0" cy="3053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9337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8B21E-3713-0B5B-690E-C6187051F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  <a:solidFill>
            <a:schemeClr val="accent2"/>
          </a:solidFill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n-lt"/>
              </a:rPr>
              <a:t>The final list of first order image sources has false positives which distort the estimated room shape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38354A-AC8A-872A-E9BB-EEC180C0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4" y="2530882"/>
            <a:ext cx="4266666" cy="32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39718E-E400-D321-CFB1-021056385A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592"/>
          <a:stretch/>
        </p:blipFill>
        <p:spPr>
          <a:xfrm>
            <a:off x="829007" y="2530882"/>
            <a:ext cx="3004074" cy="32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4922A-DFFC-69BE-D29E-C72F0C4AFAA4}"/>
              </a:ext>
            </a:extLst>
          </p:cNvPr>
          <p:cNvSpPr txBox="1"/>
          <p:nvPr/>
        </p:nvSpPr>
        <p:spPr>
          <a:xfrm>
            <a:off x="1143000" y="1892782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groundtruth</a:t>
            </a:r>
            <a:r>
              <a:rPr lang="en-US" dirty="0"/>
              <a:t> room is an (8 m)x(8 m)x(3 m) cuboid</a:t>
            </a:r>
          </a:p>
        </p:txBody>
      </p:sp>
    </p:spTree>
    <p:extLst>
      <p:ext uri="{BB962C8B-B14F-4D97-AF65-F5344CB8AC3E}">
        <p14:creationId xmlns:p14="http://schemas.microsoft.com/office/powerpoint/2010/main" val="22315817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DFEC-6D9C-0CFF-06B6-1BDADDAAC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n-lt"/>
              </a:rPr>
              <a:t>A point cloud cuboid fitting algorithm produces the final room shape estimate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6E7975-706D-89B1-915A-4B001FBDD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2191000"/>
            <a:ext cx="4266666" cy="32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58027B-492D-A52A-C635-035104C43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691" y="2191000"/>
            <a:ext cx="4266666" cy="3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7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709CB5-EF17-393A-3021-79087A86D73F}"/>
              </a:ext>
            </a:extLst>
          </p:cNvPr>
          <p:cNvSpPr/>
          <p:nvPr/>
        </p:nvSpPr>
        <p:spPr>
          <a:xfrm>
            <a:off x="0" y="2514600"/>
            <a:ext cx="9144000" cy="1828800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Simulation Results</a:t>
            </a:r>
          </a:p>
        </p:txBody>
      </p:sp>
    </p:spTree>
    <p:extLst>
      <p:ext uri="{BB962C8B-B14F-4D97-AF65-F5344CB8AC3E}">
        <p14:creationId xmlns:p14="http://schemas.microsoft.com/office/powerpoint/2010/main" val="10923755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D3964-ADA3-912D-B694-E69540312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+mn-lt"/>
              </a:rPr>
              <a:t>In simulation, the room shape is successfully extracted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37357F-30D4-1A18-EB7B-335C16D8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8" t="5800" r="18879"/>
          <a:stretch/>
        </p:blipFill>
        <p:spPr>
          <a:xfrm>
            <a:off x="2408737" y="4203499"/>
            <a:ext cx="2094816" cy="226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66C4DF-CA9C-4352-9C3F-5C213F474C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0" t="5800" r="20032"/>
          <a:stretch/>
        </p:blipFill>
        <p:spPr>
          <a:xfrm>
            <a:off x="2334846" y="1856700"/>
            <a:ext cx="2033856" cy="2260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7C7096-B403-ABE8-2635-97F1CB7989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8" t="4159" r="18459"/>
          <a:stretch/>
        </p:blipFill>
        <p:spPr>
          <a:xfrm>
            <a:off x="4888479" y="1903315"/>
            <a:ext cx="2094816" cy="23001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3D6FFF-1752-2BC1-53EA-8E83D85F5E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8" t="4159" r="15716"/>
          <a:stretch/>
        </p:blipFill>
        <p:spPr>
          <a:xfrm>
            <a:off x="4731903" y="4117500"/>
            <a:ext cx="2251392" cy="230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018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D3964-ADA3-912D-B694-E69540312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+mn-lt"/>
              </a:rPr>
              <a:t>Performance degrades as the microphone array moves farther from the center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072987-6264-6558-7325-EB3612B143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6" t="4449" r="17926" b="8037"/>
          <a:stretch/>
        </p:blipFill>
        <p:spPr>
          <a:xfrm>
            <a:off x="4633011" y="1904711"/>
            <a:ext cx="2155776" cy="21003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AE031B-456D-109F-032B-C20ED9592A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4" t="4449" r="17268" b="8037"/>
          <a:stretch/>
        </p:blipFill>
        <p:spPr>
          <a:xfrm>
            <a:off x="4705062" y="4005047"/>
            <a:ext cx="2155776" cy="21003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F3E733-0AD4-5E00-ECAF-8155AF9A65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4" t="4858" r="13805" b="7629"/>
          <a:stretch/>
        </p:blipFill>
        <p:spPr>
          <a:xfrm>
            <a:off x="2067616" y="1904711"/>
            <a:ext cx="2405152" cy="21003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0CF687-1665-9BCC-04C9-075FF6AAEE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4" t="4172" r="23231" b="8313"/>
          <a:stretch/>
        </p:blipFill>
        <p:spPr>
          <a:xfrm>
            <a:off x="2622262" y="4005035"/>
            <a:ext cx="1645920" cy="21003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8795B5-65DD-F1F2-4427-923E4D30FF7E}"/>
              </a:ext>
            </a:extLst>
          </p:cNvPr>
          <p:cNvSpPr/>
          <p:nvPr/>
        </p:nvSpPr>
        <p:spPr>
          <a:xfrm>
            <a:off x="2457450" y="4005023"/>
            <a:ext cx="2053540" cy="21003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CCE6A5-694B-A0B9-BC61-79DA291D0F39}"/>
              </a:ext>
            </a:extLst>
          </p:cNvPr>
          <p:cNvCxnSpPr>
            <a:cxnSpLocks/>
          </p:cNvCxnSpPr>
          <p:nvPr/>
        </p:nvCxnSpPr>
        <p:spPr>
          <a:xfrm>
            <a:off x="1266825" y="5305425"/>
            <a:ext cx="11906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FC806D1-BF58-AA65-7432-9866CD510203}"/>
              </a:ext>
            </a:extLst>
          </p:cNvPr>
          <p:cNvSpPr txBox="1"/>
          <p:nvPr/>
        </p:nvSpPr>
        <p:spPr>
          <a:xfrm>
            <a:off x="59225" y="4936093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Failed shape extraction</a:t>
            </a:r>
          </a:p>
        </p:txBody>
      </p:sp>
    </p:spTree>
    <p:extLst>
      <p:ext uri="{BB962C8B-B14F-4D97-AF65-F5344CB8AC3E}">
        <p14:creationId xmlns:p14="http://schemas.microsoft.com/office/powerpoint/2010/main" val="1540200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709CB5-EF17-393A-3021-79087A86D73F}"/>
              </a:ext>
            </a:extLst>
          </p:cNvPr>
          <p:cNvSpPr/>
          <p:nvPr/>
        </p:nvSpPr>
        <p:spPr>
          <a:xfrm>
            <a:off x="0" y="2514600"/>
            <a:ext cx="9144000" cy="1828800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Image Source Model of Room Shape</a:t>
            </a:r>
          </a:p>
        </p:txBody>
      </p:sp>
    </p:spTree>
    <p:extLst>
      <p:ext uri="{BB962C8B-B14F-4D97-AF65-F5344CB8AC3E}">
        <p14:creationId xmlns:p14="http://schemas.microsoft.com/office/powerpoint/2010/main" val="26188721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709CB5-EF17-393A-3021-79087A86D73F}"/>
              </a:ext>
            </a:extLst>
          </p:cNvPr>
          <p:cNvSpPr/>
          <p:nvPr/>
        </p:nvSpPr>
        <p:spPr>
          <a:xfrm>
            <a:off x="0" y="2514600"/>
            <a:ext cx="9144000" cy="1828800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Experimental Setup</a:t>
            </a:r>
          </a:p>
        </p:txBody>
      </p:sp>
    </p:spTree>
    <p:extLst>
      <p:ext uri="{BB962C8B-B14F-4D97-AF65-F5344CB8AC3E}">
        <p14:creationId xmlns:p14="http://schemas.microsoft.com/office/powerpoint/2010/main" val="37569655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F490CA-5576-5B28-E730-B5FAF33D5530}"/>
              </a:ext>
            </a:extLst>
          </p:cNvPr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Experimental Setup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D0AE07-2101-62F3-C786-C03F1224C5EE}"/>
              </a:ext>
            </a:extLst>
          </p:cNvPr>
          <p:cNvSpPr txBox="1"/>
          <p:nvPr/>
        </p:nvSpPr>
        <p:spPr>
          <a:xfrm>
            <a:off x="189186" y="861848"/>
            <a:ext cx="87656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Requirements: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Need to setup Microphone and Speaker to get the reflection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Need a specific signal to be played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microphone and speaker need to work synchronously to have minimum lag</a:t>
            </a:r>
          </a:p>
        </p:txBody>
      </p:sp>
    </p:spTree>
    <p:extLst>
      <p:ext uri="{BB962C8B-B14F-4D97-AF65-F5344CB8AC3E}">
        <p14:creationId xmlns:p14="http://schemas.microsoft.com/office/powerpoint/2010/main" val="6818707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F490CA-5576-5B28-E730-B5FAF33D5530}"/>
              </a:ext>
            </a:extLst>
          </p:cNvPr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Experimental Setup(Software)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D0AE07-2101-62F3-C786-C03F1224C5EE}"/>
              </a:ext>
            </a:extLst>
          </p:cNvPr>
          <p:cNvSpPr txBox="1"/>
          <p:nvPr/>
        </p:nvSpPr>
        <p:spPr>
          <a:xfrm>
            <a:off x="189186" y="861848"/>
            <a:ext cx="87656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MATLAB function : AudioPlayerRecorder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Simultaneously plays and records via an audio device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Plays audio samples to and records audio samples from an audio device in real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Only Issue: The device recording and playing the audio must be the same.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Solution: Audio interface.</a:t>
            </a:r>
          </a:p>
        </p:txBody>
      </p:sp>
    </p:spTree>
    <p:extLst>
      <p:ext uri="{BB962C8B-B14F-4D97-AF65-F5344CB8AC3E}">
        <p14:creationId xmlns:p14="http://schemas.microsoft.com/office/powerpoint/2010/main" val="31027012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F490CA-5576-5B28-E730-B5FAF33D5530}"/>
              </a:ext>
            </a:extLst>
          </p:cNvPr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Experimental Setup(Software)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ECC96E-C42C-4018-CC54-CE655BDBCDE0}"/>
              </a:ext>
            </a:extLst>
          </p:cNvPr>
          <p:cNvSpPr txBox="1"/>
          <p:nvPr/>
        </p:nvSpPr>
        <p:spPr>
          <a:xfrm>
            <a:off x="189186" y="861848"/>
            <a:ext cx="87656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Audio Signal: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Sweep tone function.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Exponential swept sine signal for t seconds, followed by silence of ts seconds.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8CBBF1-EA27-D950-CB40-7A33EF8DF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131" y="2015159"/>
            <a:ext cx="6457121" cy="484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87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F490CA-5576-5B28-E730-B5FAF33D5530}"/>
              </a:ext>
            </a:extLst>
          </p:cNvPr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Experimental Setup(Hardware)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EFC0B8-EC5A-F924-26F2-13D1703F1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91" y="889000"/>
            <a:ext cx="2540000" cy="254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CE4206-9ED8-73B9-6D06-644200E71EF7}"/>
              </a:ext>
            </a:extLst>
          </p:cNvPr>
          <p:cNvSpPr txBox="1"/>
          <p:nvPr/>
        </p:nvSpPr>
        <p:spPr>
          <a:xfrm>
            <a:off x="4572000" y="2197565"/>
            <a:ext cx="108336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Audio</a:t>
            </a:r>
          </a:p>
          <a:p>
            <a:pPr algn="ctr"/>
            <a:r>
              <a:rPr lang="en-US" dirty="0"/>
              <a:t>Interface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CBB00A3F-0E1D-2212-2758-D59C439F3C7D}"/>
              </a:ext>
            </a:extLst>
          </p:cNvPr>
          <p:cNvCxnSpPr>
            <a:endCxn id="7" idx="0"/>
          </p:cNvCxnSpPr>
          <p:nvPr/>
        </p:nvCxnSpPr>
        <p:spPr>
          <a:xfrm flipV="1">
            <a:off x="3071191" y="2197565"/>
            <a:ext cx="2042492" cy="608697"/>
          </a:xfrm>
          <a:prstGeom prst="bentConnector4">
            <a:avLst>
              <a:gd name="adj1" fmla="val 36740"/>
              <a:gd name="adj2" fmla="val 137556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Frame 22">
            <a:extLst>
              <a:ext uri="{FF2B5EF4-FFF2-40B4-BE49-F238E27FC236}">
                <a16:creationId xmlns:a16="http://schemas.microsoft.com/office/drawing/2014/main" id="{1D2BF167-5BF7-2D71-21DE-BE8A4660F400}"/>
              </a:ext>
            </a:extLst>
          </p:cNvPr>
          <p:cNvSpPr/>
          <p:nvPr/>
        </p:nvSpPr>
        <p:spPr>
          <a:xfrm>
            <a:off x="2343807" y="3722852"/>
            <a:ext cx="4950372" cy="2690649"/>
          </a:xfrm>
          <a:prstGeom prst="frame">
            <a:avLst>
              <a:gd name="adj1" fmla="val 6250"/>
            </a:avLst>
          </a:prstGeom>
          <a:blipFill>
            <a:blip r:embed="rId3"/>
            <a:tile tx="0" ty="0" sx="100000" sy="100000" flip="none" algn="tl"/>
          </a:blip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BC916F8-7699-F925-88F7-BA4F33A60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510" y="4688490"/>
            <a:ext cx="759372" cy="75937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6C341B2-2BAE-6EC4-5DC3-B5DCFFCB3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8377" y="4394200"/>
            <a:ext cx="1347952" cy="1347952"/>
          </a:xfrm>
          <a:prstGeom prst="rect">
            <a:avLst/>
          </a:prstGeom>
        </p:spPr>
      </p:pic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7BBEB698-CE54-1BCC-A18F-596C49E6217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655365" y="2520731"/>
            <a:ext cx="336988" cy="2019738"/>
          </a:xfrm>
          <a:prstGeom prst="bentConnector2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B8387D4B-6805-CE6C-6FD9-E9126FE6FB00}"/>
              </a:ext>
            </a:extLst>
          </p:cNvPr>
          <p:cNvCxnSpPr>
            <a:stCxn id="7" idx="1"/>
          </p:cNvCxnSpPr>
          <p:nvPr/>
        </p:nvCxnSpPr>
        <p:spPr>
          <a:xfrm rot="10800000" flipV="1">
            <a:off x="2691506" y="2520730"/>
            <a:ext cx="1880495" cy="908269"/>
          </a:xfrm>
          <a:prstGeom prst="bentConnector3">
            <a:avLst>
              <a:gd name="adj1" fmla="val 6964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ACD23EC-D947-72A8-3C30-DCA5D3561A45}"/>
              </a:ext>
            </a:extLst>
          </p:cNvPr>
          <p:cNvCxnSpPr>
            <a:stCxn id="25" idx="2"/>
          </p:cNvCxnSpPr>
          <p:nvPr/>
        </p:nvCxnSpPr>
        <p:spPr>
          <a:xfrm rot="5400000" flipH="1">
            <a:off x="1942420" y="4178086"/>
            <a:ext cx="2018862" cy="520690"/>
          </a:xfrm>
          <a:prstGeom prst="bentConnector3">
            <a:avLst>
              <a:gd name="adj1" fmla="val -11323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Left Arrow 48">
            <a:extLst>
              <a:ext uri="{FF2B5EF4-FFF2-40B4-BE49-F238E27FC236}">
                <a16:creationId xmlns:a16="http://schemas.microsoft.com/office/drawing/2014/main" id="{9352CCEF-0594-3FE5-6AC2-5B224BD0DB9A}"/>
              </a:ext>
            </a:extLst>
          </p:cNvPr>
          <p:cNvSpPr/>
          <p:nvPr/>
        </p:nvSpPr>
        <p:spPr>
          <a:xfrm>
            <a:off x="3529752" y="5012256"/>
            <a:ext cx="1728317" cy="45719"/>
          </a:xfrm>
          <a:prstGeom prst="leftArrow">
            <a:avLst/>
          </a:prstGeom>
          <a:solidFill>
            <a:schemeClr val="accent2">
              <a:lumMod val="75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4926A05-28BF-B47F-0C75-2379677D7EEA}"/>
              </a:ext>
            </a:extLst>
          </p:cNvPr>
          <p:cNvCxnSpPr/>
          <p:nvPr/>
        </p:nvCxnSpPr>
        <p:spPr>
          <a:xfrm flipH="1">
            <a:off x="3529752" y="4009292"/>
            <a:ext cx="1142732" cy="8842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54FB300-EF59-2790-A031-12FC85C8DE3F}"/>
              </a:ext>
            </a:extLst>
          </p:cNvPr>
          <p:cNvCxnSpPr/>
          <p:nvPr/>
        </p:nvCxnSpPr>
        <p:spPr>
          <a:xfrm>
            <a:off x="4632292" y="4004268"/>
            <a:ext cx="645893" cy="78377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51B8890-A3FA-0B92-81AF-0B5401E234E1}"/>
              </a:ext>
            </a:extLst>
          </p:cNvPr>
          <p:cNvCxnSpPr>
            <a:cxnSpLocks/>
          </p:cNvCxnSpPr>
          <p:nvPr/>
        </p:nvCxnSpPr>
        <p:spPr>
          <a:xfrm>
            <a:off x="6726552" y="5220323"/>
            <a:ext cx="360485" cy="4572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296C9F-155D-F1FF-28A5-4941E851EC89}"/>
              </a:ext>
            </a:extLst>
          </p:cNvPr>
          <p:cNvCxnSpPr/>
          <p:nvPr/>
        </p:nvCxnSpPr>
        <p:spPr>
          <a:xfrm flipH="1">
            <a:off x="5778230" y="5671038"/>
            <a:ext cx="1334747" cy="53520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61BCC94-5D68-7C66-B49E-E5F5D74B6080}"/>
              </a:ext>
            </a:extLst>
          </p:cNvPr>
          <p:cNvCxnSpPr/>
          <p:nvPr/>
        </p:nvCxnSpPr>
        <p:spPr>
          <a:xfrm flipH="1" flipV="1">
            <a:off x="3516782" y="5213838"/>
            <a:ext cx="2294107" cy="99240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4441F822-F8FE-858F-C3B9-D95C2D843F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3660" y="1795514"/>
            <a:ext cx="784206" cy="684896"/>
          </a:xfrm>
          <a:prstGeom prst="rect">
            <a:avLst/>
          </a:prstGeom>
        </p:spPr>
      </p:pic>
      <p:sp>
        <p:nvSpPr>
          <p:cNvPr id="68" name="Right Arrow 67">
            <a:extLst>
              <a:ext uri="{FF2B5EF4-FFF2-40B4-BE49-F238E27FC236}">
                <a16:creationId xmlns:a16="http://schemas.microsoft.com/office/drawing/2014/main" id="{62535899-D26D-96C5-E5FA-A6919E30C2E2}"/>
              </a:ext>
            </a:extLst>
          </p:cNvPr>
          <p:cNvSpPr/>
          <p:nvPr/>
        </p:nvSpPr>
        <p:spPr>
          <a:xfrm>
            <a:off x="3071191" y="2520730"/>
            <a:ext cx="445591" cy="21242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68">
            <a:extLst>
              <a:ext uri="{FF2B5EF4-FFF2-40B4-BE49-F238E27FC236}">
                <a16:creationId xmlns:a16="http://schemas.microsoft.com/office/drawing/2014/main" id="{C50A3CD9-24B1-8A5D-3542-85213E890D45}"/>
              </a:ext>
            </a:extLst>
          </p:cNvPr>
          <p:cNvSpPr/>
          <p:nvPr/>
        </p:nvSpPr>
        <p:spPr>
          <a:xfrm rot="5400000">
            <a:off x="5930618" y="2649652"/>
            <a:ext cx="445591" cy="21242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E85447A8-781A-2C98-BE78-9B2DC8672F85}"/>
              </a:ext>
            </a:extLst>
          </p:cNvPr>
          <p:cNvSpPr/>
          <p:nvPr/>
        </p:nvSpPr>
        <p:spPr>
          <a:xfrm rot="16200000">
            <a:off x="2603094" y="4119686"/>
            <a:ext cx="445591" cy="21242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E241316C-639F-D0B0-8D5A-87006F38D970}"/>
              </a:ext>
            </a:extLst>
          </p:cNvPr>
          <p:cNvSpPr/>
          <p:nvPr/>
        </p:nvSpPr>
        <p:spPr>
          <a:xfrm rot="10800000">
            <a:off x="4012216" y="2016561"/>
            <a:ext cx="445591" cy="21242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9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68" grpId="0" animBg="1"/>
      <p:bldP spid="69" grpId="0" animBg="1"/>
      <p:bldP spid="70" grpId="0" animBg="1"/>
      <p:bldP spid="7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F490CA-5576-5B28-E730-B5FAF33D5530}"/>
              </a:ext>
            </a:extLst>
          </p:cNvPr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Experimental Setup(Hardware)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EFC0B8-EC5A-F924-26F2-13D1703F1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91" y="889000"/>
            <a:ext cx="2540000" cy="254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CE4206-9ED8-73B9-6D06-644200E71EF7}"/>
              </a:ext>
            </a:extLst>
          </p:cNvPr>
          <p:cNvSpPr txBox="1"/>
          <p:nvPr/>
        </p:nvSpPr>
        <p:spPr>
          <a:xfrm>
            <a:off x="4572000" y="2197565"/>
            <a:ext cx="108336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Audio</a:t>
            </a:r>
          </a:p>
          <a:p>
            <a:pPr algn="ctr"/>
            <a:r>
              <a:rPr lang="en-US" dirty="0"/>
              <a:t>Interface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CBB00A3F-0E1D-2212-2758-D59C439F3C7D}"/>
              </a:ext>
            </a:extLst>
          </p:cNvPr>
          <p:cNvCxnSpPr>
            <a:endCxn id="7" idx="0"/>
          </p:cNvCxnSpPr>
          <p:nvPr/>
        </p:nvCxnSpPr>
        <p:spPr>
          <a:xfrm flipV="1">
            <a:off x="3071191" y="2197565"/>
            <a:ext cx="2042492" cy="608697"/>
          </a:xfrm>
          <a:prstGeom prst="bentConnector4">
            <a:avLst>
              <a:gd name="adj1" fmla="val 36740"/>
              <a:gd name="adj2" fmla="val 137556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Frame 22">
            <a:extLst>
              <a:ext uri="{FF2B5EF4-FFF2-40B4-BE49-F238E27FC236}">
                <a16:creationId xmlns:a16="http://schemas.microsoft.com/office/drawing/2014/main" id="{1D2BF167-5BF7-2D71-21DE-BE8A4660F400}"/>
              </a:ext>
            </a:extLst>
          </p:cNvPr>
          <p:cNvSpPr/>
          <p:nvPr/>
        </p:nvSpPr>
        <p:spPr>
          <a:xfrm>
            <a:off x="2343807" y="3722852"/>
            <a:ext cx="4950372" cy="2690649"/>
          </a:xfrm>
          <a:prstGeom prst="frame">
            <a:avLst>
              <a:gd name="adj1" fmla="val 6250"/>
            </a:avLst>
          </a:prstGeom>
          <a:blipFill>
            <a:blip r:embed="rId3"/>
            <a:tile tx="0" ty="0" sx="100000" sy="100000" flip="none" algn="tl"/>
          </a:blip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BC916F8-7699-F925-88F7-BA4F33A60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510" y="4688490"/>
            <a:ext cx="759372" cy="75937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6C341B2-2BAE-6EC4-5DC3-B5DCFFCB3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8377" y="4394200"/>
            <a:ext cx="1347952" cy="1347952"/>
          </a:xfrm>
          <a:prstGeom prst="rect">
            <a:avLst/>
          </a:prstGeom>
        </p:spPr>
      </p:pic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7BBEB698-CE54-1BCC-A18F-596C49E6217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655365" y="2520731"/>
            <a:ext cx="336988" cy="2019738"/>
          </a:xfrm>
          <a:prstGeom prst="bentConnector2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B8387D4B-6805-CE6C-6FD9-E9126FE6FB00}"/>
              </a:ext>
            </a:extLst>
          </p:cNvPr>
          <p:cNvCxnSpPr>
            <a:stCxn id="7" idx="1"/>
          </p:cNvCxnSpPr>
          <p:nvPr/>
        </p:nvCxnSpPr>
        <p:spPr>
          <a:xfrm rot="10800000" flipV="1">
            <a:off x="2691506" y="2520730"/>
            <a:ext cx="1880495" cy="908269"/>
          </a:xfrm>
          <a:prstGeom prst="bentConnector3">
            <a:avLst>
              <a:gd name="adj1" fmla="val 6964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ACD23EC-D947-72A8-3C30-DCA5D3561A45}"/>
              </a:ext>
            </a:extLst>
          </p:cNvPr>
          <p:cNvCxnSpPr>
            <a:stCxn id="25" idx="2"/>
          </p:cNvCxnSpPr>
          <p:nvPr/>
        </p:nvCxnSpPr>
        <p:spPr>
          <a:xfrm rot="5400000" flipH="1">
            <a:off x="1942420" y="4178086"/>
            <a:ext cx="2018862" cy="520690"/>
          </a:xfrm>
          <a:prstGeom prst="bentConnector3">
            <a:avLst>
              <a:gd name="adj1" fmla="val -11323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Left Arrow 48">
            <a:extLst>
              <a:ext uri="{FF2B5EF4-FFF2-40B4-BE49-F238E27FC236}">
                <a16:creationId xmlns:a16="http://schemas.microsoft.com/office/drawing/2014/main" id="{9352CCEF-0594-3FE5-6AC2-5B224BD0DB9A}"/>
              </a:ext>
            </a:extLst>
          </p:cNvPr>
          <p:cNvSpPr/>
          <p:nvPr/>
        </p:nvSpPr>
        <p:spPr>
          <a:xfrm>
            <a:off x="3529752" y="5012256"/>
            <a:ext cx="1728317" cy="45719"/>
          </a:xfrm>
          <a:prstGeom prst="leftArrow">
            <a:avLst/>
          </a:prstGeom>
          <a:solidFill>
            <a:schemeClr val="accent2">
              <a:lumMod val="75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4926A05-28BF-B47F-0C75-2379677D7EEA}"/>
              </a:ext>
            </a:extLst>
          </p:cNvPr>
          <p:cNvCxnSpPr/>
          <p:nvPr/>
        </p:nvCxnSpPr>
        <p:spPr>
          <a:xfrm flipH="1">
            <a:off x="3529752" y="4009292"/>
            <a:ext cx="1142732" cy="8842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54FB300-EF59-2790-A031-12FC85C8DE3F}"/>
              </a:ext>
            </a:extLst>
          </p:cNvPr>
          <p:cNvCxnSpPr/>
          <p:nvPr/>
        </p:nvCxnSpPr>
        <p:spPr>
          <a:xfrm>
            <a:off x="4632292" y="4004268"/>
            <a:ext cx="645893" cy="78377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51B8890-A3FA-0B92-81AF-0B5401E234E1}"/>
              </a:ext>
            </a:extLst>
          </p:cNvPr>
          <p:cNvCxnSpPr>
            <a:cxnSpLocks/>
          </p:cNvCxnSpPr>
          <p:nvPr/>
        </p:nvCxnSpPr>
        <p:spPr>
          <a:xfrm>
            <a:off x="6726552" y="5220323"/>
            <a:ext cx="360485" cy="4572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296C9F-155D-F1FF-28A5-4941E851EC89}"/>
              </a:ext>
            </a:extLst>
          </p:cNvPr>
          <p:cNvCxnSpPr/>
          <p:nvPr/>
        </p:nvCxnSpPr>
        <p:spPr>
          <a:xfrm flipH="1">
            <a:off x="5778230" y="5671038"/>
            <a:ext cx="1334747" cy="53520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61BCC94-5D68-7C66-B49E-E5F5D74B6080}"/>
              </a:ext>
            </a:extLst>
          </p:cNvPr>
          <p:cNvCxnSpPr/>
          <p:nvPr/>
        </p:nvCxnSpPr>
        <p:spPr>
          <a:xfrm flipH="1" flipV="1">
            <a:off x="3516782" y="5213838"/>
            <a:ext cx="2294107" cy="99240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ight Arrow 67">
            <a:extLst>
              <a:ext uri="{FF2B5EF4-FFF2-40B4-BE49-F238E27FC236}">
                <a16:creationId xmlns:a16="http://schemas.microsoft.com/office/drawing/2014/main" id="{62535899-D26D-96C5-E5FA-A6919E30C2E2}"/>
              </a:ext>
            </a:extLst>
          </p:cNvPr>
          <p:cNvSpPr/>
          <p:nvPr/>
        </p:nvSpPr>
        <p:spPr>
          <a:xfrm>
            <a:off x="3071191" y="2520730"/>
            <a:ext cx="445591" cy="21242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68">
            <a:extLst>
              <a:ext uri="{FF2B5EF4-FFF2-40B4-BE49-F238E27FC236}">
                <a16:creationId xmlns:a16="http://schemas.microsoft.com/office/drawing/2014/main" id="{C50A3CD9-24B1-8A5D-3542-85213E890D45}"/>
              </a:ext>
            </a:extLst>
          </p:cNvPr>
          <p:cNvSpPr/>
          <p:nvPr/>
        </p:nvSpPr>
        <p:spPr>
          <a:xfrm rot="5400000">
            <a:off x="5930618" y="2649652"/>
            <a:ext cx="445591" cy="21242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E85447A8-781A-2C98-BE78-9B2DC8672F85}"/>
              </a:ext>
            </a:extLst>
          </p:cNvPr>
          <p:cNvSpPr/>
          <p:nvPr/>
        </p:nvSpPr>
        <p:spPr>
          <a:xfrm rot="16200000">
            <a:off x="2603094" y="4119686"/>
            <a:ext cx="445591" cy="21242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E241316C-639F-D0B0-8D5A-87006F38D970}"/>
              </a:ext>
            </a:extLst>
          </p:cNvPr>
          <p:cNvSpPr/>
          <p:nvPr/>
        </p:nvSpPr>
        <p:spPr>
          <a:xfrm rot="10800000">
            <a:off x="4012216" y="2016561"/>
            <a:ext cx="445591" cy="21242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21E5027-C3B6-4149-93EC-745545F5E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957" y="1613447"/>
            <a:ext cx="1292439" cy="96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8816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F490CA-5576-5B28-E730-B5FAF33D5530}"/>
              </a:ext>
            </a:extLst>
          </p:cNvPr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Experimental Setup(Hardware)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EFC0B8-EC5A-F924-26F2-13D1703F1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91" y="889000"/>
            <a:ext cx="2540000" cy="254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CE4206-9ED8-73B9-6D06-644200E71EF7}"/>
              </a:ext>
            </a:extLst>
          </p:cNvPr>
          <p:cNvSpPr txBox="1"/>
          <p:nvPr/>
        </p:nvSpPr>
        <p:spPr>
          <a:xfrm>
            <a:off x="4572000" y="2197565"/>
            <a:ext cx="108336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Audio</a:t>
            </a:r>
          </a:p>
          <a:p>
            <a:pPr algn="ctr"/>
            <a:r>
              <a:rPr lang="en-US" dirty="0"/>
              <a:t>Interface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CBB00A3F-0E1D-2212-2758-D59C439F3C7D}"/>
              </a:ext>
            </a:extLst>
          </p:cNvPr>
          <p:cNvCxnSpPr>
            <a:endCxn id="7" idx="0"/>
          </p:cNvCxnSpPr>
          <p:nvPr/>
        </p:nvCxnSpPr>
        <p:spPr>
          <a:xfrm flipV="1">
            <a:off x="3071191" y="2197565"/>
            <a:ext cx="2042492" cy="608697"/>
          </a:xfrm>
          <a:prstGeom prst="bentConnector4">
            <a:avLst>
              <a:gd name="adj1" fmla="val 36740"/>
              <a:gd name="adj2" fmla="val 137556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Frame 22">
            <a:extLst>
              <a:ext uri="{FF2B5EF4-FFF2-40B4-BE49-F238E27FC236}">
                <a16:creationId xmlns:a16="http://schemas.microsoft.com/office/drawing/2014/main" id="{1D2BF167-5BF7-2D71-21DE-BE8A4660F400}"/>
              </a:ext>
            </a:extLst>
          </p:cNvPr>
          <p:cNvSpPr/>
          <p:nvPr/>
        </p:nvSpPr>
        <p:spPr>
          <a:xfrm>
            <a:off x="2343807" y="3722852"/>
            <a:ext cx="4950372" cy="2690649"/>
          </a:xfrm>
          <a:prstGeom prst="frame">
            <a:avLst>
              <a:gd name="adj1" fmla="val 6250"/>
            </a:avLst>
          </a:prstGeom>
          <a:blipFill>
            <a:blip r:embed="rId3"/>
            <a:tile tx="0" ty="0" sx="100000" sy="100000" flip="none" algn="tl"/>
          </a:blip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BC916F8-7699-F925-88F7-BA4F33A60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510" y="4688490"/>
            <a:ext cx="759372" cy="75937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6C341B2-2BAE-6EC4-5DC3-B5DCFFCB3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8377" y="4394200"/>
            <a:ext cx="1347952" cy="1347952"/>
          </a:xfrm>
          <a:prstGeom prst="rect">
            <a:avLst/>
          </a:prstGeom>
        </p:spPr>
      </p:pic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7BBEB698-CE54-1BCC-A18F-596C49E6217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655365" y="2520731"/>
            <a:ext cx="336988" cy="2019738"/>
          </a:xfrm>
          <a:prstGeom prst="bentConnector2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B8387D4B-6805-CE6C-6FD9-E9126FE6FB00}"/>
              </a:ext>
            </a:extLst>
          </p:cNvPr>
          <p:cNvCxnSpPr>
            <a:stCxn id="7" idx="1"/>
          </p:cNvCxnSpPr>
          <p:nvPr/>
        </p:nvCxnSpPr>
        <p:spPr>
          <a:xfrm rot="10800000" flipV="1">
            <a:off x="2691506" y="2520730"/>
            <a:ext cx="1880495" cy="908269"/>
          </a:xfrm>
          <a:prstGeom prst="bentConnector3">
            <a:avLst>
              <a:gd name="adj1" fmla="val 6964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ACD23EC-D947-72A8-3C30-DCA5D3561A45}"/>
              </a:ext>
            </a:extLst>
          </p:cNvPr>
          <p:cNvCxnSpPr>
            <a:stCxn id="25" idx="2"/>
          </p:cNvCxnSpPr>
          <p:nvPr/>
        </p:nvCxnSpPr>
        <p:spPr>
          <a:xfrm rot="5400000" flipH="1">
            <a:off x="1942420" y="4178086"/>
            <a:ext cx="2018862" cy="520690"/>
          </a:xfrm>
          <a:prstGeom prst="bentConnector3">
            <a:avLst>
              <a:gd name="adj1" fmla="val -11323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Left Arrow 48">
            <a:extLst>
              <a:ext uri="{FF2B5EF4-FFF2-40B4-BE49-F238E27FC236}">
                <a16:creationId xmlns:a16="http://schemas.microsoft.com/office/drawing/2014/main" id="{9352CCEF-0594-3FE5-6AC2-5B224BD0DB9A}"/>
              </a:ext>
            </a:extLst>
          </p:cNvPr>
          <p:cNvSpPr/>
          <p:nvPr/>
        </p:nvSpPr>
        <p:spPr>
          <a:xfrm>
            <a:off x="3529752" y="5012256"/>
            <a:ext cx="1728317" cy="45719"/>
          </a:xfrm>
          <a:prstGeom prst="leftArrow">
            <a:avLst/>
          </a:prstGeom>
          <a:solidFill>
            <a:schemeClr val="accent2">
              <a:lumMod val="75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4926A05-28BF-B47F-0C75-2379677D7EEA}"/>
              </a:ext>
            </a:extLst>
          </p:cNvPr>
          <p:cNvCxnSpPr/>
          <p:nvPr/>
        </p:nvCxnSpPr>
        <p:spPr>
          <a:xfrm flipH="1">
            <a:off x="3529752" y="4009292"/>
            <a:ext cx="1142732" cy="8842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54FB300-EF59-2790-A031-12FC85C8DE3F}"/>
              </a:ext>
            </a:extLst>
          </p:cNvPr>
          <p:cNvCxnSpPr/>
          <p:nvPr/>
        </p:nvCxnSpPr>
        <p:spPr>
          <a:xfrm>
            <a:off x="4632292" y="4004268"/>
            <a:ext cx="645893" cy="78377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51B8890-A3FA-0B92-81AF-0B5401E234E1}"/>
              </a:ext>
            </a:extLst>
          </p:cNvPr>
          <p:cNvCxnSpPr>
            <a:cxnSpLocks/>
          </p:cNvCxnSpPr>
          <p:nvPr/>
        </p:nvCxnSpPr>
        <p:spPr>
          <a:xfrm>
            <a:off x="6726552" y="5220323"/>
            <a:ext cx="360485" cy="4572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296C9F-155D-F1FF-28A5-4941E851EC89}"/>
              </a:ext>
            </a:extLst>
          </p:cNvPr>
          <p:cNvCxnSpPr/>
          <p:nvPr/>
        </p:nvCxnSpPr>
        <p:spPr>
          <a:xfrm flipH="1">
            <a:off x="5778230" y="5671038"/>
            <a:ext cx="1334747" cy="53520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61BCC94-5D68-7C66-B49E-E5F5D74B6080}"/>
              </a:ext>
            </a:extLst>
          </p:cNvPr>
          <p:cNvCxnSpPr/>
          <p:nvPr/>
        </p:nvCxnSpPr>
        <p:spPr>
          <a:xfrm flipH="1" flipV="1">
            <a:off x="3516782" y="5213838"/>
            <a:ext cx="2294107" cy="99240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ight Arrow 67">
            <a:extLst>
              <a:ext uri="{FF2B5EF4-FFF2-40B4-BE49-F238E27FC236}">
                <a16:creationId xmlns:a16="http://schemas.microsoft.com/office/drawing/2014/main" id="{62535899-D26D-96C5-E5FA-A6919E30C2E2}"/>
              </a:ext>
            </a:extLst>
          </p:cNvPr>
          <p:cNvSpPr/>
          <p:nvPr/>
        </p:nvSpPr>
        <p:spPr>
          <a:xfrm>
            <a:off x="3071191" y="2520730"/>
            <a:ext cx="445591" cy="21242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68">
            <a:extLst>
              <a:ext uri="{FF2B5EF4-FFF2-40B4-BE49-F238E27FC236}">
                <a16:creationId xmlns:a16="http://schemas.microsoft.com/office/drawing/2014/main" id="{C50A3CD9-24B1-8A5D-3542-85213E890D45}"/>
              </a:ext>
            </a:extLst>
          </p:cNvPr>
          <p:cNvSpPr/>
          <p:nvPr/>
        </p:nvSpPr>
        <p:spPr>
          <a:xfrm rot="5400000">
            <a:off x="5930618" y="2649652"/>
            <a:ext cx="445591" cy="21242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E85447A8-781A-2C98-BE78-9B2DC8672F85}"/>
              </a:ext>
            </a:extLst>
          </p:cNvPr>
          <p:cNvSpPr/>
          <p:nvPr/>
        </p:nvSpPr>
        <p:spPr>
          <a:xfrm rot="16200000">
            <a:off x="2603094" y="4119686"/>
            <a:ext cx="445591" cy="21242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E241316C-639F-D0B0-8D5A-87006F38D970}"/>
              </a:ext>
            </a:extLst>
          </p:cNvPr>
          <p:cNvSpPr/>
          <p:nvPr/>
        </p:nvSpPr>
        <p:spPr>
          <a:xfrm rot="10800000">
            <a:off x="4012216" y="2016561"/>
            <a:ext cx="445591" cy="21242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21E5027-C3B6-4149-93EC-745545F5E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957" y="1613447"/>
            <a:ext cx="1292439" cy="96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8BC7B9-7106-79E1-10EF-266185B5123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066" t="20363" r="9086" b="19124"/>
          <a:stretch/>
        </p:blipFill>
        <p:spPr>
          <a:xfrm>
            <a:off x="5709607" y="1224578"/>
            <a:ext cx="2754860" cy="1274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994868-2B5F-F681-E642-6664800A5D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4179" y="4225897"/>
            <a:ext cx="1857083" cy="18570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8910E0-1972-5F81-25D4-963387C28F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199" y="4145006"/>
            <a:ext cx="2145262" cy="214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3906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F490CA-5576-5B28-E730-B5FAF33D5530}"/>
              </a:ext>
            </a:extLst>
          </p:cNvPr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Experimental Setup(Hardware)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EFC0B8-EC5A-F924-26F2-13D1703F1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91" y="889000"/>
            <a:ext cx="2540000" cy="254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CE4206-9ED8-73B9-6D06-644200E71EF7}"/>
              </a:ext>
            </a:extLst>
          </p:cNvPr>
          <p:cNvSpPr txBox="1"/>
          <p:nvPr/>
        </p:nvSpPr>
        <p:spPr>
          <a:xfrm>
            <a:off x="4572000" y="2197565"/>
            <a:ext cx="108336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Audio</a:t>
            </a:r>
          </a:p>
          <a:p>
            <a:pPr algn="ctr"/>
            <a:r>
              <a:rPr lang="en-US" dirty="0"/>
              <a:t>Interface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CBB00A3F-0E1D-2212-2758-D59C439F3C7D}"/>
              </a:ext>
            </a:extLst>
          </p:cNvPr>
          <p:cNvCxnSpPr>
            <a:endCxn id="7" idx="0"/>
          </p:cNvCxnSpPr>
          <p:nvPr/>
        </p:nvCxnSpPr>
        <p:spPr>
          <a:xfrm flipV="1">
            <a:off x="3071191" y="2197565"/>
            <a:ext cx="2042492" cy="608697"/>
          </a:xfrm>
          <a:prstGeom prst="bentConnector4">
            <a:avLst>
              <a:gd name="adj1" fmla="val 36740"/>
              <a:gd name="adj2" fmla="val 137556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Frame 22">
            <a:extLst>
              <a:ext uri="{FF2B5EF4-FFF2-40B4-BE49-F238E27FC236}">
                <a16:creationId xmlns:a16="http://schemas.microsoft.com/office/drawing/2014/main" id="{1D2BF167-5BF7-2D71-21DE-BE8A4660F400}"/>
              </a:ext>
            </a:extLst>
          </p:cNvPr>
          <p:cNvSpPr/>
          <p:nvPr/>
        </p:nvSpPr>
        <p:spPr>
          <a:xfrm>
            <a:off x="2343807" y="3722852"/>
            <a:ext cx="4950372" cy="2690649"/>
          </a:xfrm>
          <a:prstGeom prst="frame">
            <a:avLst>
              <a:gd name="adj1" fmla="val 6250"/>
            </a:avLst>
          </a:prstGeom>
          <a:blipFill>
            <a:blip r:embed="rId3"/>
            <a:tile tx="0" ty="0" sx="100000" sy="100000" flip="none" algn="tl"/>
          </a:blip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BC916F8-7699-F925-88F7-BA4F33A60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510" y="4688490"/>
            <a:ext cx="759372" cy="75937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6C341B2-2BAE-6EC4-5DC3-B5DCFFCB3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8377" y="4394200"/>
            <a:ext cx="1347952" cy="1347952"/>
          </a:xfrm>
          <a:prstGeom prst="rect">
            <a:avLst/>
          </a:prstGeom>
        </p:spPr>
      </p:pic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7BBEB698-CE54-1BCC-A18F-596C49E6217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655365" y="2520731"/>
            <a:ext cx="336988" cy="2019738"/>
          </a:xfrm>
          <a:prstGeom prst="bentConnector2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B8387D4B-6805-CE6C-6FD9-E9126FE6FB00}"/>
              </a:ext>
            </a:extLst>
          </p:cNvPr>
          <p:cNvCxnSpPr>
            <a:stCxn id="7" idx="1"/>
          </p:cNvCxnSpPr>
          <p:nvPr/>
        </p:nvCxnSpPr>
        <p:spPr>
          <a:xfrm rot="10800000" flipV="1">
            <a:off x="2691506" y="2520730"/>
            <a:ext cx="1880495" cy="908269"/>
          </a:xfrm>
          <a:prstGeom prst="bentConnector3">
            <a:avLst>
              <a:gd name="adj1" fmla="val 6964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ACD23EC-D947-72A8-3C30-DCA5D3561A45}"/>
              </a:ext>
            </a:extLst>
          </p:cNvPr>
          <p:cNvCxnSpPr>
            <a:stCxn id="25" idx="2"/>
          </p:cNvCxnSpPr>
          <p:nvPr/>
        </p:nvCxnSpPr>
        <p:spPr>
          <a:xfrm rot="5400000" flipH="1">
            <a:off x="1942420" y="4178086"/>
            <a:ext cx="2018862" cy="520690"/>
          </a:xfrm>
          <a:prstGeom prst="bentConnector3">
            <a:avLst>
              <a:gd name="adj1" fmla="val -11323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Left Arrow 48">
            <a:extLst>
              <a:ext uri="{FF2B5EF4-FFF2-40B4-BE49-F238E27FC236}">
                <a16:creationId xmlns:a16="http://schemas.microsoft.com/office/drawing/2014/main" id="{9352CCEF-0594-3FE5-6AC2-5B224BD0DB9A}"/>
              </a:ext>
            </a:extLst>
          </p:cNvPr>
          <p:cNvSpPr/>
          <p:nvPr/>
        </p:nvSpPr>
        <p:spPr>
          <a:xfrm>
            <a:off x="3529752" y="5012256"/>
            <a:ext cx="1728317" cy="45719"/>
          </a:xfrm>
          <a:prstGeom prst="leftArrow">
            <a:avLst/>
          </a:prstGeom>
          <a:solidFill>
            <a:schemeClr val="accent2">
              <a:lumMod val="75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4926A05-28BF-B47F-0C75-2379677D7EEA}"/>
              </a:ext>
            </a:extLst>
          </p:cNvPr>
          <p:cNvCxnSpPr/>
          <p:nvPr/>
        </p:nvCxnSpPr>
        <p:spPr>
          <a:xfrm flipH="1">
            <a:off x="3529752" y="4009292"/>
            <a:ext cx="1142732" cy="8842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54FB300-EF59-2790-A031-12FC85C8DE3F}"/>
              </a:ext>
            </a:extLst>
          </p:cNvPr>
          <p:cNvCxnSpPr/>
          <p:nvPr/>
        </p:nvCxnSpPr>
        <p:spPr>
          <a:xfrm>
            <a:off x="4632292" y="4004268"/>
            <a:ext cx="645893" cy="78377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51B8890-A3FA-0B92-81AF-0B5401E234E1}"/>
              </a:ext>
            </a:extLst>
          </p:cNvPr>
          <p:cNvCxnSpPr>
            <a:cxnSpLocks/>
          </p:cNvCxnSpPr>
          <p:nvPr/>
        </p:nvCxnSpPr>
        <p:spPr>
          <a:xfrm>
            <a:off x="6726552" y="5220323"/>
            <a:ext cx="360485" cy="4572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296C9F-155D-F1FF-28A5-4941E851EC89}"/>
              </a:ext>
            </a:extLst>
          </p:cNvPr>
          <p:cNvCxnSpPr/>
          <p:nvPr/>
        </p:nvCxnSpPr>
        <p:spPr>
          <a:xfrm flipH="1">
            <a:off x="5778230" y="5671038"/>
            <a:ext cx="1334747" cy="53520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61BCC94-5D68-7C66-B49E-E5F5D74B6080}"/>
              </a:ext>
            </a:extLst>
          </p:cNvPr>
          <p:cNvCxnSpPr/>
          <p:nvPr/>
        </p:nvCxnSpPr>
        <p:spPr>
          <a:xfrm flipH="1" flipV="1">
            <a:off x="3516782" y="5213838"/>
            <a:ext cx="2294107" cy="99240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ight Arrow 67">
            <a:extLst>
              <a:ext uri="{FF2B5EF4-FFF2-40B4-BE49-F238E27FC236}">
                <a16:creationId xmlns:a16="http://schemas.microsoft.com/office/drawing/2014/main" id="{62535899-D26D-96C5-E5FA-A6919E30C2E2}"/>
              </a:ext>
            </a:extLst>
          </p:cNvPr>
          <p:cNvSpPr/>
          <p:nvPr/>
        </p:nvSpPr>
        <p:spPr>
          <a:xfrm>
            <a:off x="3071191" y="2520730"/>
            <a:ext cx="445591" cy="21242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68">
            <a:extLst>
              <a:ext uri="{FF2B5EF4-FFF2-40B4-BE49-F238E27FC236}">
                <a16:creationId xmlns:a16="http://schemas.microsoft.com/office/drawing/2014/main" id="{C50A3CD9-24B1-8A5D-3542-85213E890D45}"/>
              </a:ext>
            </a:extLst>
          </p:cNvPr>
          <p:cNvSpPr/>
          <p:nvPr/>
        </p:nvSpPr>
        <p:spPr>
          <a:xfrm rot="5400000">
            <a:off x="5930618" y="2649652"/>
            <a:ext cx="445591" cy="21242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E85447A8-781A-2C98-BE78-9B2DC8672F85}"/>
              </a:ext>
            </a:extLst>
          </p:cNvPr>
          <p:cNvSpPr/>
          <p:nvPr/>
        </p:nvSpPr>
        <p:spPr>
          <a:xfrm rot="16200000">
            <a:off x="2603094" y="4119686"/>
            <a:ext cx="445591" cy="21242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E241316C-639F-D0B0-8D5A-87006F38D970}"/>
              </a:ext>
            </a:extLst>
          </p:cNvPr>
          <p:cNvSpPr/>
          <p:nvPr/>
        </p:nvSpPr>
        <p:spPr>
          <a:xfrm rot="10800000">
            <a:off x="4012216" y="2016561"/>
            <a:ext cx="445591" cy="21242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21E5027-C3B6-4149-93EC-745545F5E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957" y="1613447"/>
            <a:ext cx="1292439" cy="96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8BC7B9-7106-79E1-10EF-266185B5123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066" t="20363" r="9086" b="19124"/>
          <a:stretch/>
        </p:blipFill>
        <p:spPr>
          <a:xfrm>
            <a:off x="5709607" y="1224578"/>
            <a:ext cx="2754860" cy="1274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580380-B5FD-F9DE-8E87-2DDECE5686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011" y="3934634"/>
            <a:ext cx="2012012" cy="20019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4055ED-64AD-B195-28E5-089C9C0CF71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231" r="28249"/>
          <a:stretch/>
        </p:blipFill>
        <p:spPr>
          <a:xfrm>
            <a:off x="7354402" y="3776230"/>
            <a:ext cx="1755096" cy="258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9919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709CB5-EF17-393A-3021-79087A86D73F}"/>
              </a:ext>
            </a:extLst>
          </p:cNvPr>
          <p:cNvSpPr/>
          <p:nvPr/>
        </p:nvSpPr>
        <p:spPr>
          <a:xfrm>
            <a:off x="0" y="2514600"/>
            <a:ext cx="9144000" cy="1828800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Actual Experiments</a:t>
            </a:r>
          </a:p>
        </p:txBody>
      </p:sp>
    </p:spTree>
    <p:extLst>
      <p:ext uri="{BB962C8B-B14F-4D97-AF65-F5344CB8AC3E}">
        <p14:creationId xmlns:p14="http://schemas.microsoft.com/office/powerpoint/2010/main" val="42098491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F490CA-5576-5B28-E730-B5FAF33D5530}"/>
              </a:ext>
            </a:extLst>
          </p:cNvPr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Actual Experiments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998F4-729A-72BF-245D-E7354450439E}"/>
              </a:ext>
            </a:extLst>
          </p:cNvPr>
          <p:cNvSpPr txBox="1"/>
          <p:nvPr/>
        </p:nvSpPr>
        <p:spPr>
          <a:xfrm>
            <a:off x="0" y="798787"/>
            <a:ext cx="8891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Microphones with no height variation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2175276-2DF6-35BF-E75B-B422BE25A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411" y="1322007"/>
            <a:ext cx="5673178" cy="538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621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42C97-8BD7-45FB-8A6D-388A1AB84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n-lt"/>
              </a:rPr>
              <a:t>Each reflection is equivalent to a direct path from an image source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66CCEB-C5D8-17CB-3A36-DC20ED62E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1229" y="4882109"/>
            <a:ext cx="799530" cy="922092"/>
          </a:xfr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6BE471E-B090-FD68-375E-6A8156828950}"/>
              </a:ext>
            </a:extLst>
          </p:cNvPr>
          <p:cNvGrpSpPr/>
          <p:nvPr/>
        </p:nvGrpSpPr>
        <p:grpSpPr>
          <a:xfrm>
            <a:off x="3485046" y="4838330"/>
            <a:ext cx="3337200" cy="1009650"/>
            <a:chOff x="2668300" y="4119238"/>
            <a:chExt cx="3337200" cy="100965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5263B03-368C-4E51-70F9-2CDDC996B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9200" y="4119238"/>
              <a:ext cx="876300" cy="1009650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7BFCF02-2776-D199-0B57-9324783D42F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300" y="4624063"/>
              <a:ext cx="2585187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7CE475-AF31-56FD-48A8-70EC32232A17}"/>
              </a:ext>
            </a:extLst>
          </p:cNvPr>
          <p:cNvCxnSpPr/>
          <p:nvPr/>
        </p:nvCxnSpPr>
        <p:spPr>
          <a:xfrm>
            <a:off x="2485748" y="3781888"/>
            <a:ext cx="475843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A4E202-58AB-EA6A-7324-E2EC6BC76F27}"/>
              </a:ext>
            </a:extLst>
          </p:cNvPr>
          <p:cNvCxnSpPr/>
          <p:nvPr/>
        </p:nvCxnSpPr>
        <p:spPr>
          <a:xfrm flipV="1">
            <a:off x="3107185" y="3781888"/>
            <a:ext cx="1864311" cy="10564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1A3C35F-7E80-1067-76BE-7F375DFF45D2}"/>
              </a:ext>
            </a:extLst>
          </p:cNvPr>
          <p:cNvCxnSpPr/>
          <p:nvPr/>
        </p:nvCxnSpPr>
        <p:spPr>
          <a:xfrm>
            <a:off x="4971496" y="3803778"/>
            <a:ext cx="1242873" cy="118547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7895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F490CA-5576-5B28-E730-B5FAF33D5530}"/>
              </a:ext>
            </a:extLst>
          </p:cNvPr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Actual Experiments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998F4-729A-72BF-245D-E7354450439E}"/>
              </a:ext>
            </a:extLst>
          </p:cNvPr>
          <p:cNvSpPr txBox="1"/>
          <p:nvPr/>
        </p:nvSpPr>
        <p:spPr>
          <a:xfrm>
            <a:off x="0" y="798787"/>
            <a:ext cx="8891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Microphones with no height variation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CBEFD-AABC-169E-D4CD-680525445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434994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429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F490CA-5576-5B28-E730-B5FAF33D5530}"/>
              </a:ext>
            </a:extLst>
          </p:cNvPr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Actual Experiments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998F4-729A-72BF-245D-E7354450439E}"/>
              </a:ext>
            </a:extLst>
          </p:cNvPr>
          <p:cNvSpPr txBox="1"/>
          <p:nvPr/>
        </p:nvSpPr>
        <p:spPr>
          <a:xfrm>
            <a:off x="0" y="798787"/>
            <a:ext cx="8891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Microphones with no height variation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538F90D-3E6C-D4FD-1E52-A195CC05D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45" y="2388889"/>
            <a:ext cx="4398056" cy="329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>
            <a:extLst>
              <a:ext uri="{FF2B5EF4-FFF2-40B4-BE49-F238E27FC236}">
                <a16:creationId xmlns:a16="http://schemas.microsoft.com/office/drawing/2014/main" id="{F09F87B4-E7B9-29C5-5623-A436BA4A9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388889"/>
            <a:ext cx="4319752" cy="324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7BFAEC-FF13-24F2-CC0B-431C6CAFEFCB}"/>
              </a:ext>
            </a:extLst>
          </p:cNvPr>
          <p:cNvSpPr txBox="1"/>
          <p:nvPr/>
        </p:nvSpPr>
        <p:spPr>
          <a:xfrm>
            <a:off x="173945" y="2050181"/>
            <a:ext cx="4398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Latency between speaker and microphone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1B2EF8-09E7-A07E-7092-53764296FA0C}"/>
              </a:ext>
            </a:extLst>
          </p:cNvPr>
          <p:cNvCxnSpPr/>
          <p:nvPr/>
        </p:nvCxnSpPr>
        <p:spPr>
          <a:xfrm>
            <a:off x="348498" y="2326654"/>
            <a:ext cx="462012" cy="6719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33641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F490CA-5576-5B28-E730-B5FAF33D5530}"/>
              </a:ext>
            </a:extLst>
          </p:cNvPr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Actual Experiments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998F4-729A-72BF-245D-E7354450439E}"/>
              </a:ext>
            </a:extLst>
          </p:cNvPr>
          <p:cNvSpPr txBox="1"/>
          <p:nvPr/>
        </p:nvSpPr>
        <p:spPr>
          <a:xfrm>
            <a:off x="0" y="798787"/>
            <a:ext cx="8891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Microphones with no height variation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932CF16-E8D0-8508-3519-4D9C77C6B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27" y="2820201"/>
            <a:ext cx="4201573" cy="315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70E138DA-03EB-B7D0-07FD-22797C0BD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879" y="2820201"/>
            <a:ext cx="4201573" cy="315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2C707C-0EEF-9944-20C8-346EDE5ECE02}"/>
              </a:ext>
            </a:extLst>
          </p:cNvPr>
          <p:cNvSpPr txBox="1"/>
          <p:nvPr/>
        </p:nvSpPr>
        <p:spPr>
          <a:xfrm>
            <a:off x="154004" y="2183994"/>
            <a:ext cx="5091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Room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20642087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F490CA-5576-5B28-E730-B5FAF33D5530}"/>
              </a:ext>
            </a:extLst>
          </p:cNvPr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Actual Experiments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998F4-729A-72BF-245D-E7354450439E}"/>
              </a:ext>
            </a:extLst>
          </p:cNvPr>
          <p:cNvSpPr txBox="1"/>
          <p:nvPr/>
        </p:nvSpPr>
        <p:spPr>
          <a:xfrm>
            <a:off x="0" y="798787"/>
            <a:ext cx="8891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Microphones with height variation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5F71871-4F8B-1D40-2C02-5BC022B10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379" y="1322007"/>
            <a:ext cx="5537241" cy="5423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1647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F490CA-5576-5B28-E730-B5FAF33D5530}"/>
              </a:ext>
            </a:extLst>
          </p:cNvPr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Actual Experiments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998F4-729A-72BF-245D-E7354450439E}"/>
              </a:ext>
            </a:extLst>
          </p:cNvPr>
          <p:cNvSpPr txBox="1"/>
          <p:nvPr/>
        </p:nvSpPr>
        <p:spPr>
          <a:xfrm>
            <a:off x="0" y="798787"/>
            <a:ext cx="8891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Microphones with height variation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2C707C-0EEF-9944-20C8-346EDE5ECE02}"/>
              </a:ext>
            </a:extLst>
          </p:cNvPr>
          <p:cNvSpPr txBox="1"/>
          <p:nvPr/>
        </p:nvSpPr>
        <p:spPr>
          <a:xfrm>
            <a:off x="154004" y="2183994"/>
            <a:ext cx="5091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Room Reconstruction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414DF43A-5B87-75EB-AE8C-AA6A8D54B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29" y="2773451"/>
            <a:ext cx="4379494" cy="328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F2D17511-BD94-B1B4-B484-3A499F3FE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876" y="2773451"/>
            <a:ext cx="4379495" cy="328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3608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F490CA-5576-5B28-E730-B5FAF33D5530}"/>
              </a:ext>
            </a:extLst>
          </p:cNvPr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Actual Experiments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998F4-729A-72BF-245D-E7354450439E}"/>
              </a:ext>
            </a:extLst>
          </p:cNvPr>
          <p:cNvSpPr txBox="1"/>
          <p:nvPr/>
        </p:nvSpPr>
        <p:spPr>
          <a:xfrm>
            <a:off x="0" y="798787"/>
            <a:ext cx="8891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Room Size variation(Oven)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89A26B-DF10-6CE3-60D1-7597A18D8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546" y="1322007"/>
            <a:ext cx="6898907" cy="517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783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F490CA-5576-5B28-E730-B5FAF33D5530}"/>
              </a:ext>
            </a:extLst>
          </p:cNvPr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Actual Experiments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998F4-729A-72BF-245D-E7354450439E}"/>
              </a:ext>
            </a:extLst>
          </p:cNvPr>
          <p:cNvSpPr txBox="1"/>
          <p:nvPr/>
        </p:nvSpPr>
        <p:spPr>
          <a:xfrm>
            <a:off x="0" y="798787"/>
            <a:ext cx="8891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Room Size variation(Oven)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2C707C-0EEF-9944-20C8-346EDE5ECE02}"/>
              </a:ext>
            </a:extLst>
          </p:cNvPr>
          <p:cNvSpPr txBox="1"/>
          <p:nvPr/>
        </p:nvSpPr>
        <p:spPr>
          <a:xfrm>
            <a:off x="154004" y="2183994"/>
            <a:ext cx="5091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Room Reconstruction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B698C8-D105-0397-DE99-C758FFC9B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84" y="2768769"/>
            <a:ext cx="4381016" cy="3285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CC55A0-B401-C3AA-6D01-9538B625F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876" y="2768769"/>
            <a:ext cx="4381016" cy="328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6436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F490CA-5576-5B28-E730-B5FAF33D5530}"/>
              </a:ext>
            </a:extLst>
          </p:cNvPr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Actual Experiments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998F4-729A-72BF-245D-E7354450439E}"/>
              </a:ext>
            </a:extLst>
          </p:cNvPr>
          <p:cNvSpPr txBox="1"/>
          <p:nvPr/>
        </p:nvSpPr>
        <p:spPr>
          <a:xfrm>
            <a:off x="126124" y="685800"/>
            <a:ext cx="8891752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Possible Explanation of results:</a:t>
            </a:r>
          </a:p>
          <a:p>
            <a:endParaRPr lang="en-US" sz="2800" b="1" u="sng" dirty="0"/>
          </a:p>
          <a:p>
            <a:r>
              <a:rPr lang="en-US" sz="2400" dirty="0"/>
              <a:t>1. Microphones with no height variation:</a:t>
            </a:r>
          </a:p>
          <a:p>
            <a:r>
              <a:rPr lang="en-US" sz="2400" dirty="0"/>
              <a:t>The simulations assume the presence of an omni-directional speaker and concrete walls. The usage of a directional speaker and walls of different and thinner materials would mean different signals received and sound signals passing through(instead of reflecting), leading to a bad room reconstruction.</a:t>
            </a:r>
          </a:p>
          <a:p>
            <a:r>
              <a:rPr lang="en-US" sz="2400" dirty="0"/>
              <a:t>2. Microphones with height variation:</a:t>
            </a:r>
          </a:p>
          <a:p>
            <a:r>
              <a:rPr lang="en-US" sz="2400" dirty="0"/>
              <a:t>We see a huge number of image sources. This can be possibly due to the reflections from the bins used for increasing the height of the speaker and the microphone.</a:t>
            </a:r>
          </a:p>
          <a:p>
            <a:r>
              <a:rPr lang="en-US" sz="2400" dirty="0"/>
              <a:t>3. Room Size variation(Oven):</a:t>
            </a:r>
          </a:p>
          <a:p>
            <a:r>
              <a:rPr lang="en-US" sz="2400" dirty="0"/>
              <a:t>The grills in the oven are a very strange structure for the simulation, and the reflections can be the cause for the disturbance in the results, leading to a failure in the reconstruction.</a:t>
            </a:r>
          </a:p>
        </p:txBody>
      </p:sp>
    </p:spTree>
    <p:extLst>
      <p:ext uri="{BB962C8B-B14F-4D97-AF65-F5344CB8AC3E}">
        <p14:creationId xmlns:p14="http://schemas.microsoft.com/office/powerpoint/2010/main" val="17086087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F490CA-5576-5B28-E730-B5FAF33D5530}"/>
              </a:ext>
            </a:extLst>
          </p:cNvPr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998F4-729A-72BF-245D-E7354450439E}"/>
              </a:ext>
            </a:extLst>
          </p:cNvPr>
          <p:cNvSpPr txBox="1"/>
          <p:nvPr/>
        </p:nvSpPr>
        <p:spPr>
          <a:xfrm>
            <a:off x="126124" y="685800"/>
            <a:ext cx="889175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800" dirty="0"/>
              <a:t>The goal was to measure the sound of a speaker reflected by walls at multiple locations of a microphone and reconstruct the room shape from that.</a:t>
            </a:r>
          </a:p>
          <a:p>
            <a:pPr marL="457200" indent="-457200">
              <a:buAutoNum type="arabicPeriod"/>
            </a:pPr>
            <a:r>
              <a:rPr lang="en-US" sz="2800" dirty="0"/>
              <a:t>The project was motivated by applications in architectural acoustics and indoor positioning.</a:t>
            </a:r>
          </a:p>
          <a:p>
            <a:pPr marL="457200" indent="-457200">
              <a:buAutoNum type="arabicPeriod"/>
            </a:pPr>
            <a:r>
              <a:rPr lang="en-US" sz="2800" dirty="0"/>
              <a:t>Simulated the experiment in MATLAB to estimate the size of an empty cuboidal room with various positions of the microphone to get satisfactory results.</a:t>
            </a:r>
          </a:p>
          <a:p>
            <a:pPr marL="457200" indent="-457200">
              <a:buAutoNum type="arabicPeriod"/>
            </a:pPr>
            <a:r>
              <a:rPr lang="en-US" sz="2800" dirty="0"/>
              <a:t>Conducted experiments in various environments with varying constraints to observe the results and hypothesize the causes behind the same.</a:t>
            </a:r>
          </a:p>
        </p:txBody>
      </p:sp>
    </p:spTree>
    <p:extLst>
      <p:ext uri="{BB962C8B-B14F-4D97-AF65-F5344CB8AC3E}">
        <p14:creationId xmlns:p14="http://schemas.microsoft.com/office/powerpoint/2010/main" val="13575076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709CB5-EF17-393A-3021-79087A86D73F}"/>
              </a:ext>
            </a:extLst>
          </p:cNvPr>
          <p:cNvSpPr/>
          <p:nvPr/>
        </p:nvSpPr>
        <p:spPr>
          <a:xfrm>
            <a:off x="0" y="2514600"/>
            <a:ext cx="9144000" cy="1828800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Thank You! Questions?</a:t>
            </a:r>
          </a:p>
        </p:txBody>
      </p:sp>
    </p:spTree>
    <p:extLst>
      <p:ext uri="{BB962C8B-B14F-4D97-AF65-F5344CB8AC3E}">
        <p14:creationId xmlns:p14="http://schemas.microsoft.com/office/powerpoint/2010/main" val="4098697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42C97-8BD7-45FB-8A6D-388A1AB84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0"/>
            <a:ext cx="9144000" cy="1325563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n-lt"/>
              </a:rPr>
              <a:t>Each reflection is equivalent to a direct path from an image source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66CCEB-C5D8-17CB-3A36-DC20ED62E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1229" y="4882109"/>
            <a:ext cx="799530" cy="922092"/>
          </a:xfr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6BE471E-B090-FD68-375E-6A8156828950}"/>
              </a:ext>
            </a:extLst>
          </p:cNvPr>
          <p:cNvGrpSpPr/>
          <p:nvPr/>
        </p:nvGrpSpPr>
        <p:grpSpPr>
          <a:xfrm>
            <a:off x="3485046" y="4838330"/>
            <a:ext cx="3337200" cy="1009650"/>
            <a:chOff x="2668300" y="4119238"/>
            <a:chExt cx="3337200" cy="100965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5263B03-368C-4E51-70F9-2CDDC996B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9200" y="4119238"/>
              <a:ext cx="876300" cy="1009650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7BFCF02-2776-D199-0B57-9324783D42F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300" y="4624063"/>
              <a:ext cx="2585187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7CE475-AF31-56FD-48A8-70EC32232A17}"/>
              </a:ext>
            </a:extLst>
          </p:cNvPr>
          <p:cNvCxnSpPr/>
          <p:nvPr/>
        </p:nvCxnSpPr>
        <p:spPr>
          <a:xfrm>
            <a:off x="2485748" y="3781888"/>
            <a:ext cx="475843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11BCD9CF-1E27-1C0C-561D-67A7B4E23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229" y="1734468"/>
            <a:ext cx="799530" cy="92209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3C2D65-F61B-D03C-F94E-C9D185876C39}"/>
              </a:ext>
            </a:extLst>
          </p:cNvPr>
          <p:cNvCxnSpPr/>
          <p:nvPr/>
        </p:nvCxnSpPr>
        <p:spPr>
          <a:xfrm>
            <a:off x="3360759" y="2539014"/>
            <a:ext cx="2782589" cy="2423603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83DB49C-AB60-D688-9FCC-A4867A0EF2B1}"/>
              </a:ext>
            </a:extLst>
          </p:cNvPr>
          <p:cNvSpPr txBox="1"/>
          <p:nvPr/>
        </p:nvSpPr>
        <p:spPr>
          <a:xfrm>
            <a:off x="2522844" y="5810942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D7483F-E769-5728-D0DE-5584C7C0BDE4}"/>
              </a:ext>
            </a:extLst>
          </p:cNvPr>
          <p:cNvSpPr txBox="1"/>
          <p:nvPr/>
        </p:nvSpPr>
        <p:spPr>
          <a:xfrm>
            <a:off x="2206392" y="2787378"/>
            <a:ext cx="1509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Source</a:t>
            </a:r>
          </a:p>
        </p:txBody>
      </p:sp>
    </p:spTree>
    <p:extLst>
      <p:ext uri="{BB962C8B-B14F-4D97-AF65-F5344CB8AC3E}">
        <p14:creationId xmlns:p14="http://schemas.microsoft.com/office/powerpoint/2010/main" val="1152846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42C97-8BD7-45FB-8A6D-388A1AB84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n-lt"/>
              </a:rPr>
              <a:t>First order image sources correspond to single reflections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66CCEB-C5D8-17CB-3A36-DC20ED62E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9085" y="4970885"/>
            <a:ext cx="799530" cy="922092"/>
          </a:xfr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6BE471E-B090-FD68-375E-6A8156828950}"/>
              </a:ext>
            </a:extLst>
          </p:cNvPr>
          <p:cNvGrpSpPr/>
          <p:nvPr/>
        </p:nvGrpSpPr>
        <p:grpSpPr>
          <a:xfrm>
            <a:off x="3422902" y="4927106"/>
            <a:ext cx="3337200" cy="1009650"/>
            <a:chOff x="2668300" y="4119238"/>
            <a:chExt cx="3337200" cy="100965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5263B03-368C-4E51-70F9-2CDDC996B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9200" y="4119238"/>
              <a:ext cx="876300" cy="1009650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7BFCF02-2776-D199-0B57-9324783D42F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300" y="4624063"/>
              <a:ext cx="2585187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7CE475-AF31-56FD-48A8-70EC32232A17}"/>
              </a:ext>
            </a:extLst>
          </p:cNvPr>
          <p:cNvCxnSpPr/>
          <p:nvPr/>
        </p:nvCxnSpPr>
        <p:spPr>
          <a:xfrm>
            <a:off x="2423604" y="3870664"/>
            <a:ext cx="475843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83DB49C-AB60-D688-9FCC-A4867A0EF2B1}"/>
              </a:ext>
            </a:extLst>
          </p:cNvPr>
          <p:cNvSpPr txBox="1"/>
          <p:nvPr/>
        </p:nvSpPr>
        <p:spPr>
          <a:xfrm>
            <a:off x="2460700" y="5899718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Source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F6A5F52-FC9D-CBFB-F0F7-B65C40D9B065}"/>
              </a:ext>
            </a:extLst>
          </p:cNvPr>
          <p:cNvCxnSpPr>
            <a:cxnSpLocks/>
          </p:cNvCxnSpPr>
          <p:nvPr/>
        </p:nvCxnSpPr>
        <p:spPr>
          <a:xfrm>
            <a:off x="7182035" y="3870664"/>
            <a:ext cx="0" cy="22371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CF3E192-430F-96E3-9EF3-BBE37B95EC7D}"/>
              </a:ext>
            </a:extLst>
          </p:cNvPr>
          <p:cNvCxnSpPr/>
          <p:nvPr/>
        </p:nvCxnSpPr>
        <p:spPr>
          <a:xfrm flipV="1">
            <a:off x="3213717" y="3870664"/>
            <a:ext cx="1358283" cy="110022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CD9B08E-3D46-E32B-ADD1-FC1C4D7D3E01}"/>
              </a:ext>
            </a:extLst>
          </p:cNvPr>
          <p:cNvCxnSpPr/>
          <p:nvPr/>
        </p:nvCxnSpPr>
        <p:spPr>
          <a:xfrm>
            <a:off x="4572000" y="3870664"/>
            <a:ext cx="1500326" cy="121624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080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42C97-8BD7-45FB-8A6D-388A1AB84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143"/>
            <a:ext cx="9144000" cy="1325563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n-lt"/>
              </a:rPr>
              <a:t>First order image sources correspond to single reflections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66CCEB-C5D8-17CB-3A36-DC20ED62E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9085" y="4970885"/>
            <a:ext cx="799530" cy="922092"/>
          </a:xfr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6BE471E-B090-FD68-375E-6A8156828950}"/>
              </a:ext>
            </a:extLst>
          </p:cNvPr>
          <p:cNvGrpSpPr/>
          <p:nvPr/>
        </p:nvGrpSpPr>
        <p:grpSpPr>
          <a:xfrm>
            <a:off x="3422902" y="4927106"/>
            <a:ext cx="3337200" cy="1009650"/>
            <a:chOff x="2668300" y="4119238"/>
            <a:chExt cx="3337200" cy="100965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5263B03-368C-4E51-70F9-2CDDC996B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9200" y="4119238"/>
              <a:ext cx="876300" cy="1009650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7BFCF02-2776-D199-0B57-9324783D42F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300" y="4624063"/>
              <a:ext cx="2585187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7CE475-AF31-56FD-48A8-70EC32232A17}"/>
              </a:ext>
            </a:extLst>
          </p:cNvPr>
          <p:cNvCxnSpPr/>
          <p:nvPr/>
        </p:nvCxnSpPr>
        <p:spPr>
          <a:xfrm>
            <a:off x="2423604" y="3870664"/>
            <a:ext cx="475843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11BCD9CF-1E27-1C0C-561D-67A7B4E23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085" y="1823244"/>
            <a:ext cx="799530" cy="92209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3C2D65-F61B-D03C-F94E-C9D185876C39}"/>
              </a:ext>
            </a:extLst>
          </p:cNvPr>
          <p:cNvCxnSpPr/>
          <p:nvPr/>
        </p:nvCxnSpPr>
        <p:spPr>
          <a:xfrm>
            <a:off x="3298615" y="2627790"/>
            <a:ext cx="2782589" cy="2423603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83DB49C-AB60-D688-9FCC-A4867A0EF2B1}"/>
              </a:ext>
            </a:extLst>
          </p:cNvPr>
          <p:cNvSpPr txBox="1"/>
          <p:nvPr/>
        </p:nvSpPr>
        <p:spPr>
          <a:xfrm>
            <a:off x="2460700" y="5899718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D7483F-E769-5728-D0DE-5584C7C0BDE4}"/>
              </a:ext>
            </a:extLst>
          </p:cNvPr>
          <p:cNvSpPr txBox="1"/>
          <p:nvPr/>
        </p:nvSpPr>
        <p:spPr>
          <a:xfrm>
            <a:off x="2144248" y="2876154"/>
            <a:ext cx="1509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 Source</a:t>
            </a:r>
          </a:p>
          <a:p>
            <a:pPr algn="ctr"/>
            <a:r>
              <a:rPr lang="en-US" dirty="0"/>
              <a:t>(first order)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34A129E-53DC-0075-01F8-441B25F17A4C}"/>
              </a:ext>
            </a:extLst>
          </p:cNvPr>
          <p:cNvCxnSpPr>
            <a:cxnSpLocks/>
          </p:cNvCxnSpPr>
          <p:nvPr/>
        </p:nvCxnSpPr>
        <p:spPr>
          <a:xfrm>
            <a:off x="7182035" y="3870664"/>
            <a:ext cx="0" cy="22371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289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6b9fd05-7d2c-4eaf-8391-f3f311f8a6b0">
      <Terms xmlns="http://schemas.microsoft.com/office/infopath/2007/PartnerControls"/>
    </lcf76f155ced4ddcb4097134ff3c332f>
    <TaxCatchAll xmlns="e88b4db8-834c-465a-9fd7-04b11723b9f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B1D856A5C15D4A832FC276C754B44D" ma:contentTypeVersion="8" ma:contentTypeDescription="Create a new document." ma:contentTypeScope="" ma:versionID="ec5a74e88ef6b84cdaf2983e1d2fb350">
  <xsd:schema xmlns:xsd="http://www.w3.org/2001/XMLSchema" xmlns:xs="http://www.w3.org/2001/XMLSchema" xmlns:p="http://schemas.microsoft.com/office/2006/metadata/properties" xmlns:ns2="f6b9fd05-7d2c-4eaf-8391-f3f311f8a6b0" xmlns:ns3="e88b4db8-834c-465a-9fd7-04b11723b9f0" targetNamespace="http://schemas.microsoft.com/office/2006/metadata/properties" ma:root="true" ma:fieldsID="b20b0dfd6c5a470226eeae50bfff68cb" ns2:_="" ns3:_="">
    <xsd:import namespace="f6b9fd05-7d2c-4eaf-8391-f3f311f8a6b0"/>
    <xsd:import namespace="e88b4db8-834c-465a-9fd7-04b11723b9f0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b9fd05-7d2c-4eaf-8391-f3f311f8a6b0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28b28469-8996-4088-bd89-44d87d6385e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8b4db8-834c-465a-9fd7-04b11723b9f0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e5c8be7e-1757-440d-9d78-7e9bb1495efc}" ma:internalName="TaxCatchAll" ma:showField="CatchAllData" ma:web="e88b4db8-834c-465a-9fd7-04b11723b9f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A9D5C1-7B36-4943-BE39-3A5DABBA75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0C3EFB9-B275-48D7-B895-1FF5D3532E16}">
  <ds:schemaRefs>
    <ds:schemaRef ds:uri="http://schemas.microsoft.com/office/2006/metadata/properties"/>
    <ds:schemaRef ds:uri="http://schemas.microsoft.com/office/infopath/2007/PartnerControls"/>
    <ds:schemaRef ds:uri="f6b9fd05-7d2c-4eaf-8391-f3f311f8a6b0"/>
    <ds:schemaRef ds:uri="e88b4db8-834c-465a-9fd7-04b11723b9f0"/>
  </ds:schemaRefs>
</ds:datastoreItem>
</file>

<file path=customXml/itemProps3.xml><?xml version="1.0" encoding="utf-8"?>
<ds:datastoreItem xmlns:ds="http://schemas.openxmlformats.org/officeDocument/2006/customXml" ds:itemID="{1C9FFB16-DA0A-4C03-884F-4E90977DEA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b9fd05-7d2c-4eaf-8391-f3f311f8a6b0"/>
    <ds:schemaRef ds:uri="e88b4db8-834c-465a-9fd7-04b11723b9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1598</TotalTime>
  <Words>1846</Words>
  <Application>Microsoft Office PowerPoint</Application>
  <PresentationFormat>On-screen Show (4:3)</PresentationFormat>
  <Paragraphs>299</Paragraphs>
  <Slides>69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Each reflection is equivalent to a direct path from an image source</vt:lpstr>
      <vt:lpstr>Each reflection is equivalent to a direct path from an image source</vt:lpstr>
      <vt:lpstr>First order image sources correspond to single reflections</vt:lpstr>
      <vt:lpstr>First order image sources correspond to single reflections</vt:lpstr>
      <vt:lpstr>Higher order image sources correspond to multiple reflections</vt:lpstr>
      <vt:lpstr>Higher order image sources correspond to multiple reflections</vt:lpstr>
      <vt:lpstr>Each first order image source corresponds to a wall</vt:lpstr>
      <vt:lpstr>Each first order image source corresponds to a wall</vt:lpstr>
      <vt:lpstr>A room is the intersection of wall constraints</vt:lpstr>
      <vt:lpstr>PowerPoint Presentation</vt:lpstr>
      <vt:lpstr>The room estimation algorithm determines first order image source locations from received signals</vt:lpstr>
      <vt:lpstr>The room estimation algorithm determines first order image source locations from received signals</vt:lpstr>
      <vt:lpstr>A single speaker and multiple microphones are placed in the room</vt:lpstr>
      <vt:lpstr>Each microphone has its own impulse response</vt:lpstr>
      <vt:lpstr>The transmitted signal is a sine sweep covering a frequency range of 5 Hz to 22.05 kHz</vt:lpstr>
      <vt:lpstr>In simulation, the inverse filter effectively recovers the room impulse response</vt:lpstr>
      <vt:lpstr>Echo times are extracted from the room impulse responses</vt:lpstr>
      <vt:lpstr>The room estimation algorithm determines first order image source locations from received signals</vt:lpstr>
      <vt:lpstr>Each time-of-flight defines a spherical constraint, and the image source can be found using the intersection of constraints</vt:lpstr>
      <vt:lpstr>Each image source location is derived from a nonlinear least squares fit</vt:lpstr>
      <vt:lpstr>If microphones are placed on a 2D plane, the image source fit has multiple solutions </vt:lpstr>
      <vt:lpstr>It is difficult to determine corresponding echo measurements between each impulse response</vt:lpstr>
      <vt:lpstr>It is difficult to determine corresponding echo measurements between each impulse response</vt:lpstr>
      <vt:lpstr>It is difficult to determine corresponding echo measurements between each impulse response</vt:lpstr>
      <vt:lpstr>It is difficult to determine corresponding echo measurements between each impulse response</vt:lpstr>
      <vt:lpstr>It is difficult to determine corresponding echo measurements between each impulse response</vt:lpstr>
      <vt:lpstr>Source localization is attempted at each possible combination of echoes</vt:lpstr>
      <vt:lpstr>The computational burden is greatly reduced by the intermicrophone distance criteria</vt:lpstr>
      <vt:lpstr>The room estimation algorithm determines first order image source locations from received signals</vt:lpstr>
      <vt:lpstr>The set of candidate image sources contains higher order sources</vt:lpstr>
      <vt:lpstr>Higher order sources are represented as combinations of lower order sources</vt:lpstr>
      <vt:lpstr>Higher order sources are represented as combinations of lower order sources</vt:lpstr>
      <vt:lpstr>Higher order sources are represented as combinations of lower order sources</vt:lpstr>
      <vt:lpstr>Higher order sources are represented as combinations of lower order sources</vt:lpstr>
      <vt:lpstr>Higher order sources are represented as combinations of lower order sources</vt:lpstr>
      <vt:lpstr>Higher order sources are represented as combinations of lower order sources</vt:lpstr>
      <vt:lpstr>Higher order sources are represented as combinations of lower order sources</vt:lpstr>
      <vt:lpstr>Higher order sources are identified and removed using the combination test</vt:lpstr>
      <vt:lpstr>The room estimation algorithm determines first order image source locations from received signals</vt:lpstr>
      <vt:lpstr>The final list of first order image sources has false positives which distort the estimated room shape</vt:lpstr>
      <vt:lpstr>A point cloud cuboid fitting algorithm produces the final room shape estimate</vt:lpstr>
      <vt:lpstr>PowerPoint Presentation</vt:lpstr>
      <vt:lpstr>In simulation, the room shape is successfully extracted</vt:lpstr>
      <vt:lpstr>Performance degrades as the microphone array moves farther from the center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zhu elf</dc:creator>
  <cp:lastModifiedBy>Morgan, Joshua P</cp:lastModifiedBy>
  <cp:revision>210</cp:revision>
  <dcterms:created xsi:type="dcterms:W3CDTF">2022-12-13T00:58:42Z</dcterms:created>
  <dcterms:modified xsi:type="dcterms:W3CDTF">2023-07-06T17:16:07Z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0x010100A1B1D856A5C15D4A832FC276C754B44D</vt:lpwstr>
  </property>
</Properties>
</file>